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831" r:id="rId2"/>
  </p:sldMasterIdLst>
  <p:notesMasterIdLst>
    <p:notesMasterId r:id="rId39"/>
  </p:notesMasterIdLst>
  <p:handoutMasterIdLst>
    <p:handoutMasterId r:id="rId40"/>
  </p:handoutMasterIdLst>
  <p:sldIdLst>
    <p:sldId id="629" r:id="rId3"/>
    <p:sldId id="564" r:id="rId4"/>
    <p:sldId id="650" r:id="rId5"/>
    <p:sldId id="567" r:id="rId6"/>
    <p:sldId id="669" r:id="rId7"/>
    <p:sldId id="568" r:id="rId8"/>
    <p:sldId id="569" r:id="rId9"/>
    <p:sldId id="571" r:id="rId10"/>
    <p:sldId id="659" r:id="rId11"/>
    <p:sldId id="651" r:id="rId12"/>
    <p:sldId id="653" r:id="rId13"/>
    <p:sldId id="665" r:id="rId14"/>
    <p:sldId id="657" r:id="rId15"/>
    <p:sldId id="658" r:id="rId16"/>
    <p:sldId id="661" r:id="rId17"/>
    <p:sldId id="619" r:id="rId18"/>
    <p:sldId id="599" r:id="rId19"/>
    <p:sldId id="600" r:id="rId20"/>
    <p:sldId id="601" r:id="rId21"/>
    <p:sldId id="602" r:id="rId22"/>
    <p:sldId id="603" r:id="rId23"/>
    <p:sldId id="604" r:id="rId24"/>
    <p:sldId id="662" r:id="rId25"/>
    <p:sldId id="630" r:id="rId26"/>
    <p:sldId id="668" r:id="rId27"/>
    <p:sldId id="618" r:id="rId28"/>
    <p:sldId id="621" r:id="rId29"/>
    <p:sldId id="666" r:id="rId30"/>
    <p:sldId id="624" r:id="rId31"/>
    <p:sldId id="622" r:id="rId32"/>
    <p:sldId id="623" r:id="rId33"/>
    <p:sldId id="611" r:id="rId34"/>
    <p:sldId id="649" r:id="rId35"/>
    <p:sldId id="627" r:id="rId36"/>
    <p:sldId id="664" r:id="rId37"/>
    <p:sldId id="667"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1" name="Valerie Perkins" initials="VP" lastIdx="5" clrIdx="1"/>
  <p:cmAuthor id="2" name="SUSAN GUSTAFSON" initials="SG" lastIdx="1" clrIdx="2"/>
  <p:cmAuthor id="3" name="Susan Hollman" initials="SH" lastIdx="1" clrIdx="3"/>
  <p:cmAuthor id="4" name="CCIIO" initials="CCIIO" lastIdx="11" clrIdx="4"/>
  <p:cmAuthor id="5" name="JOCELYN SWEET" initials="JS" lastIdx="2" clrIdx="5"/>
  <p:cmAuthor id="6" name="Catherine Curtis" initials="CC" lastIdx="56" clrIdx="6"/>
  <p:cmAuthor id="7" name="Krista Das" initials="KD" lastIdx="8" clrIdx="7"/>
  <p:cmAuthor id="8" name="Rachel Ryan" initials="RR" lastIdx="9" clrIdx="8"/>
  <p:cmAuthor id="9" name="KITTY MARX" initials="KM" lastIdx="4" clrIdx="9"/>
  <p:cmAuthor id="10" name="BROOKE BELL" initials="BB" lastIdx="1" clrIdx="10"/>
  <p:cmAuthor id="11" name="Amy Miner" initials="AM" lastIdx="6" clrIdx="11">
    <p:extLst>
      <p:ext uri="{19B8F6BF-5375-455C-9EA6-DF929625EA0E}">
        <p15:presenceInfo xmlns:p15="http://schemas.microsoft.com/office/powerpoint/2012/main" userId="S-1-5-21-4095628063-3556742122-3606576086-8437" providerId="AD"/>
      </p:ext>
    </p:extLst>
  </p:cmAuthor>
  <p:cmAuthor id="12" name="Erin Gordon" initials="EG" lastIdx="28" clrIdx="12">
    <p:extLst>
      <p:ext uri="{19B8F6BF-5375-455C-9EA6-DF929625EA0E}">
        <p15:presenceInfo xmlns:p15="http://schemas.microsoft.com/office/powerpoint/2012/main" userId="S-1-5-21-4095628063-3556742122-3606576086-10842" providerId="AD"/>
      </p:ext>
    </p:extLst>
  </p:cmAuthor>
  <p:cmAuthor id="13" name="Erin Pressley" initials="EP" lastIdx="7" clrIdx="13">
    <p:extLst>
      <p:ext uri="{19B8F6BF-5375-455C-9EA6-DF929625EA0E}">
        <p15:presenceInfo xmlns:p15="http://schemas.microsoft.com/office/powerpoint/2012/main" userId="S-1-5-21-4095628063-3556742122-3606576086-8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DA6"/>
    <a:srgbClr val="FFFFFF"/>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1" autoAdjust="0"/>
    <p:restoredTop sz="87922" autoAdjust="0"/>
  </p:normalViewPr>
  <p:slideViewPr>
    <p:cSldViewPr>
      <p:cViewPr varScale="1">
        <p:scale>
          <a:sx n="62" d="100"/>
          <a:sy n="62" d="100"/>
        </p:scale>
        <p:origin x="210" y="78"/>
      </p:cViewPr>
      <p:guideLst>
        <p:guide orient="horz" pos="2160"/>
        <p:guide pos="2880"/>
      </p:guideLst>
    </p:cSldViewPr>
  </p:slideViewPr>
  <p:outlineViewPr>
    <p:cViewPr>
      <p:scale>
        <a:sx n="33" d="100"/>
        <a:sy n="33" d="100"/>
      </p:scale>
      <p:origin x="0" y="31692"/>
    </p:cViewPr>
  </p:outlineViewPr>
  <p:notesTextViewPr>
    <p:cViewPr>
      <p:scale>
        <a:sx n="125" d="100"/>
        <a:sy n="125" d="100"/>
      </p:scale>
      <p:origin x="0" y="0"/>
    </p:cViewPr>
  </p:notesTextViewPr>
  <p:sorterViewPr>
    <p:cViewPr varScale="1">
      <p:scale>
        <a:sx n="1" d="1"/>
        <a:sy n="1" d="1"/>
      </p:scale>
      <p:origin x="0" y="-3774"/>
    </p:cViewPr>
  </p:sorterViewPr>
  <p:notesViewPr>
    <p:cSldViewPr>
      <p:cViewPr>
        <p:scale>
          <a:sx n="80" d="100"/>
          <a:sy n="80" d="100"/>
        </p:scale>
        <p:origin x="2220"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39" cy="464820"/>
          </a:xfrm>
          <a:prstGeom prst="rect">
            <a:avLst/>
          </a:prstGeom>
        </p:spPr>
        <p:txBody>
          <a:bodyPr vert="horz" lIns="94199" tIns="47101" rIns="94199" bIns="47101" rtlCol="0"/>
          <a:lstStyle>
            <a:lvl1pPr algn="l">
              <a:defRPr sz="1200"/>
            </a:lvl1pPr>
          </a:lstStyle>
          <a:p>
            <a:endParaRPr lang="en-US" dirty="0"/>
          </a:p>
        </p:txBody>
      </p:sp>
      <p:sp>
        <p:nvSpPr>
          <p:cNvPr id="3" name="Date Placeholder 2"/>
          <p:cNvSpPr>
            <a:spLocks noGrp="1"/>
          </p:cNvSpPr>
          <p:nvPr>
            <p:ph type="dt" sz="quarter" idx="1"/>
          </p:nvPr>
        </p:nvSpPr>
        <p:spPr>
          <a:xfrm>
            <a:off x="3970943" y="0"/>
            <a:ext cx="3037839" cy="464820"/>
          </a:xfrm>
          <a:prstGeom prst="rect">
            <a:avLst/>
          </a:prstGeom>
        </p:spPr>
        <p:txBody>
          <a:bodyPr vert="horz" lIns="94199" tIns="47101" rIns="94199" bIns="47101" rtlCol="0"/>
          <a:lstStyle>
            <a:lvl1pPr algn="r">
              <a:defRPr sz="1200"/>
            </a:lvl1pPr>
          </a:lstStyle>
          <a:p>
            <a:endParaRPr lang="en-US" dirty="0"/>
          </a:p>
        </p:txBody>
      </p:sp>
      <p:sp>
        <p:nvSpPr>
          <p:cNvPr id="4" name="Footer Placeholder 3"/>
          <p:cNvSpPr>
            <a:spLocks noGrp="1"/>
          </p:cNvSpPr>
          <p:nvPr>
            <p:ph type="ftr" sz="quarter" idx="2"/>
          </p:nvPr>
        </p:nvSpPr>
        <p:spPr>
          <a:xfrm>
            <a:off x="6" y="8829967"/>
            <a:ext cx="3037839" cy="464820"/>
          </a:xfrm>
          <a:prstGeom prst="rect">
            <a:avLst/>
          </a:prstGeom>
        </p:spPr>
        <p:txBody>
          <a:bodyPr vert="horz" lIns="94199" tIns="47101" rIns="94199" bIns="471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3" y="8829967"/>
            <a:ext cx="3037839" cy="464820"/>
          </a:xfrm>
          <a:prstGeom prst="rect">
            <a:avLst/>
          </a:prstGeom>
        </p:spPr>
        <p:txBody>
          <a:bodyPr vert="horz" lIns="94199" tIns="47101" rIns="94199" bIns="47101" rtlCol="0" anchor="b"/>
          <a:lstStyle>
            <a:lvl1pPr algn="r">
              <a:defRPr sz="1200"/>
            </a:lvl1pPr>
          </a:lstStyle>
          <a:p>
            <a:fld id="{0F10A56B-8756-4E99-8AC5-CE678E1D0E3E}" type="slidenum">
              <a:rPr lang="en-US" smtClean="0"/>
              <a:pPr/>
              <a:t>‹#›</a:t>
            </a:fld>
            <a:endParaRPr lang="en-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4199" tIns="47101" rIns="94199" bIns="4710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4199" tIns="47101" rIns="94199" bIns="4710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43" y="8829967"/>
            <a:ext cx="3037839" cy="464820"/>
          </a:xfrm>
          <a:prstGeom prst="rect">
            <a:avLst/>
          </a:prstGeom>
        </p:spPr>
        <p:txBody>
          <a:bodyPr vert="horz" lIns="94199" tIns="47101" rIns="94199" bIns="47101" rtlCol="0" anchor="b"/>
          <a:lstStyle>
            <a:lvl1pPr algn="r">
              <a:defRPr sz="1200">
                <a:latin typeface="Calibri" pitchFamily="34" charset="0"/>
                <a:cs typeface="Calibri" pitchFamily="34" charset="0"/>
              </a:defRPr>
            </a:lvl1pPr>
          </a:lstStyle>
          <a:p>
            <a:fld id="{EFA87BB9-CDB7-42F1-A4FD-32CAE01FAC8B}" type="slidenum">
              <a:rPr lang="en-US" smtClean="0"/>
              <a:pPr/>
              <a:t>‹#›</a:t>
            </a:fld>
            <a:endParaRPr lang="en-US" dirty="0"/>
          </a:p>
        </p:txBody>
      </p:sp>
      <p:sp>
        <p:nvSpPr>
          <p:cNvPr id="9" name="Footer Placeholder 8"/>
          <p:cNvSpPr>
            <a:spLocks noGrp="1"/>
          </p:cNvSpPr>
          <p:nvPr>
            <p:ph type="ftr" sz="quarter" idx="4"/>
          </p:nvPr>
        </p:nvSpPr>
        <p:spPr>
          <a:xfrm>
            <a:off x="4" y="8830069"/>
            <a:ext cx="3037147" cy="464740"/>
          </a:xfrm>
          <a:prstGeom prst="rect">
            <a:avLst/>
          </a:prstGeom>
        </p:spPr>
        <p:txBody>
          <a:bodyPr vert="horz" lIns="91750" tIns="45877" rIns="91750" bIns="45877" rtlCol="0" anchor="b"/>
          <a:lstStyle>
            <a:lvl1pPr algn="l">
              <a:defRPr sz="1200"/>
            </a:lvl1pPr>
          </a:lstStyle>
          <a:p>
            <a:endParaRPr lang="en-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86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4572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914400" indent="-228600"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860425"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care.gov/fees-exemptions/fees-exemptions-overvie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rs.gov/Affordable-Care-Act/Employers/Questions-and-Answers-on-Employer-Shared-Responsibility-Provisions-Under-the-Affordable-Care-A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uidadodesalud.gov/es/"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ealthcare.gov/marketplace-appeal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“Marketplace 101” provides a high-level overview of the Affordable Care Act and the Health Insurance Marketplaces, but it focuses on the Federally-facilitated Marketplace, including State-Partnership Marketplaces.</a:t>
            </a:r>
          </a:p>
          <a:p>
            <a:r>
              <a:rPr lang="en-US" dirty="0" smtClean="0"/>
              <a:t>This </a:t>
            </a:r>
            <a:r>
              <a:rPr lang="en-US" dirty="0"/>
              <a:t>training presentation was developed and approved by the Centers for Medicare &amp; Medicaid Services (CMS), the federal agency that administers Medicare, Medicaid, the Children’s Health Insurance Program (CHIP), and the Federally-facilitated Health Insurance </a:t>
            </a:r>
            <a:r>
              <a:rPr lang="en-US" dirty="0" smtClean="0"/>
              <a:t>Marketplaces. </a:t>
            </a:r>
            <a:r>
              <a:rPr lang="en-US" dirty="0"/>
              <a:t>The information in this module was correct as of </a:t>
            </a:r>
            <a:r>
              <a:rPr lang="en-US" dirty="0" smtClean="0"/>
              <a:t>March 2016. </a:t>
            </a:r>
            <a:r>
              <a:rPr lang="en-US" dirty="0"/>
              <a:t>To check for an updated </a:t>
            </a:r>
            <a:r>
              <a:rPr lang="en-US" dirty="0" smtClean="0"/>
              <a:t>version, </a:t>
            </a:r>
            <a:r>
              <a:rPr lang="en-US" dirty="0"/>
              <a:t>visit </a:t>
            </a:r>
            <a:r>
              <a:rPr lang="en-US" dirty="0" smtClean="0">
                <a:hlinkClick r:id="rId3"/>
              </a:rPr>
              <a:t>Marketplace.cms.gov</a:t>
            </a:r>
            <a:r>
              <a:rPr lang="en-US" dirty="0"/>
              <a:t>.</a:t>
            </a:r>
          </a:p>
          <a:p>
            <a:pPr marL="0" marR="0" lvl="0" indent="0" algn="l" defTabSz="914400" rtl="0" eaLnBrk="1" fontAlgn="auto" latinLnBrk="0" hangingPunct="1">
              <a:lnSpc>
                <a:spcPct val="100000"/>
              </a:lnSpc>
              <a:spcBef>
                <a:spcPts val="555"/>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itchFamily="34" charset="0"/>
                <a:ea typeface="+mn-ea"/>
              </a:rPr>
              <a:t>This as an informational resource for our partners and doesn’t create any rights or impose any obligations. It’s not a legal document or intended for press purposes. Members of the press should contact the CMS Media Relations Group at </a:t>
            </a:r>
            <a:r>
              <a:rPr kumimoji="0" lang="en-US" sz="1200" b="0" i="0" u="sng" strike="noStrike" kern="1200" cap="none" spc="0" normalizeH="0" baseline="0" noProof="0" dirty="0" smtClean="0">
                <a:ln>
                  <a:noFill/>
                </a:ln>
                <a:solidFill>
                  <a:prstClr val="black"/>
                </a:solidFill>
                <a:effectLst/>
                <a:uLnTx/>
                <a:uFillTx/>
                <a:latin typeface="Calibri" pitchFamily="34" charset="0"/>
                <a:ea typeface="+mn-ea"/>
                <a:hlinkClick r:id="rId4"/>
              </a:rPr>
              <a:t>press@cms.hhs.gov</a:t>
            </a:r>
            <a:r>
              <a:rPr kumimoji="0" lang="en-US" sz="1200" b="0" i="0" u="none" strike="noStrike" kern="1200" cap="none" spc="0" normalizeH="0" baseline="0" noProof="0" dirty="0" smtClean="0">
                <a:ln>
                  <a:noFill/>
                </a:ln>
                <a:solidFill>
                  <a:prstClr val="black"/>
                </a:solidFill>
                <a:effectLst/>
                <a:uLnTx/>
                <a:uFillTx/>
                <a:latin typeface="Calibri" pitchFamily="34" charset="0"/>
                <a:ea typeface="+mn-ea"/>
              </a:rPr>
              <a:t>. This is a summary of complex and technical legal standards. Official Medicare and Marketplace program legal guidance is contained in the relevant statutes, regulations, and rulings.</a:t>
            </a:r>
            <a:endParaRPr kumimoji="0" lang="en-US" sz="1200" b="0" i="0" u="none" strike="noStrike" kern="1200" cap="none" spc="0" normalizeH="0" baseline="0" noProof="0" dirty="0">
              <a:ln>
                <a:noFill/>
              </a:ln>
              <a:solidFill>
                <a:prstClr val="black"/>
              </a:solidFill>
              <a:effectLst/>
              <a:uLnTx/>
              <a:uFillTx/>
              <a:latin typeface="Calibri" pitchFamily="34" charset="0"/>
              <a:ea typeface="+mn-ea"/>
            </a:endParaRPr>
          </a:p>
        </p:txBody>
      </p:sp>
      <p:sp>
        <p:nvSpPr>
          <p:cNvPr id="6" name="Slide Number Placeholder 5"/>
          <p:cNvSpPr>
            <a:spLocks noGrp="1"/>
          </p:cNvSpPr>
          <p:nvPr>
            <p:ph type="sldNum" sz="quarter" idx="12"/>
          </p:nvPr>
        </p:nvSpPr>
        <p:spPr/>
        <p:txBody>
          <a:bodyPr/>
          <a:lstStyle/>
          <a:p>
            <a:fld id="{5E64BDDF-6235-4F77-BA63-72C44C840117}" type="slidenum">
              <a:rPr lang="en-US" smtClean="0"/>
              <a:t>1</a:t>
            </a:fld>
            <a:endParaRPr lang="en-US" dirty="0"/>
          </a:p>
        </p:txBody>
      </p:sp>
    </p:spTree>
    <p:extLst>
      <p:ext uri="{BB962C8B-B14F-4D97-AF65-F5344CB8AC3E}">
        <p14:creationId xmlns:p14="http://schemas.microsoft.com/office/powerpoint/2010/main" val="378853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6"/>
            <a:ext cx="5950337" cy="4803139"/>
          </a:xfrm>
        </p:spPr>
        <p:txBody>
          <a:bodyPr>
            <a:noAutofit/>
          </a:bodyPr>
          <a:lstStyle/>
          <a:p>
            <a:r>
              <a:rPr lang="en-US" dirty="0" smtClean="0"/>
              <a:t>To be eligible for Marketplace coverage, you must: </a:t>
            </a:r>
          </a:p>
          <a:p>
            <a:pPr marL="174563" indent="-174563">
              <a:buFont typeface="Wingdings" pitchFamily="2" charset="2"/>
              <a:buChar char="§"/>
            </a:pPr>
            <a:r>
              <a:rPr lang="en-US" dirty="0" smtClean="0"/>
              <a:t>Be a resident of a state served</a:t>
            </a:r>
            <a:r>
              <a:rPr lang="en-US" baseline="0" dirty="0" smtClean="0"/>
              <a:t> by the Marketplace.</a:t>
            </a:r>
          </a:p>
          <a:p>
            <a:pPr marL="174563" indent="-174563">
              <a:buFont typeface="Wingdings" pitchFamily="2" charset="2"/>
              <a:buChar char="§"/>
            </a:pPr>
            <a:r>
              <a:rPr lang="en-US" dirty="0" smtClean="0"/>
              <a:t>Be a citizen or national of the United States (U.S.), or a non-citizen who is lawfully present in the U.S.</a:t>
            </a:r>
            <a:endParaRPr lang="en-US" strike="sngStrike" dirty="0" smtClean="0"/>
          </a:p>
          <a:p>
            <a:pPr marL="174563" indent="-174563">
              <a:buFont typeface="Wingdings" pitchFamily="2" charset="2"/>
              <a:buChar char="§"/>
            </a:pPr>
            <a:r>
              <a:rPr lang="en-US" dirty="0" smtClean="0"/>
              <a:t>Not be incarcerated, other than incarceration pending the disposition of charges. </a:t>
            </a:r>
          </a:p>
          <a:p>
            <a:pPr marL="0" indent="0">
              <a:buFont typeface="Wingdings" pitchFamily="2" charset="2"/>
              <a:buNone/>
            </a:pPr>
            <a:r>
              <a:rPr lang="en-US" dirty="0" smtClean="0"/>
              <a:t>Eligibility information on the application is verified through electronic </a:t>
            </a:r>
            <a:r>
              <a:rPr lang="en-US" dirty="0"/>
              <a:t>data checks with the IRS, SSA, the Department of Homeland Security, and other electronic data sources approved for eligibility verification</a:t>
            </a:r>
            <a:r>
              <a:rPr lang="en-US" dirty="0" smtClean="0"/>
              <a:t>.</a:t>
            </a:r>
          </a:p>
          <a:p>
            <a:pPr indent="9701"/>
            <a:r>
              <a:rPr lang="en-US" dirty="0" smtClean="0"/>
              <a:t>If you meet the eligibility requirements to purchase a Qualified Health Plan through the Marketplace, you’re considered a “qualified individual.” If you don’t</a:t>
            </a:r>
            <a:r>
              <a:rPr lang="en-US" baseline="0" dirty="0" smtClean="0"/>
              <a:t> meet the citizenship, status as a national, or lawful presence requirement you can’t be a qualified individual.</a:t>
            </a:r>
            <a:r>
              <a:rPr lang="en-US" dirty="0" smtClean="0"/>
              <a:t> </a:t>
            </a:r>
            <a:r>
              <a:rPr lang="en-US" baseline="0" dirty="0" smtClean="0"/>
              <a:t>There</a:t>
            </a:r>
            <a:r>
              <a:rPr lang="en-US" dirty="0" smtClean="0"/>
              <a:t>’</a:t>
            </a:r>
            <a:r>
              <a:rPr lang="en-US" baseline="0" dirty="0" smtClean="0"/>
              <a:t>s no waiting period, such as in Medicaid, that provides eligibility after you have lived</a:t>
            </a:r>
            <a:r>
              <a:rPr lang="en-US" dirty="0" smtClean="0"/>
              <a:t> in the U.S. for </a:t>
            </a:r>
            <a:r>
              <a:rPr lang="en-US" baseline="0" dirty="0" smtClean="0"/>
              <a:t>a set period of time.</a:t>
            </a:r>
          </a:p>
          <a:p>
            <a:r>
              <a:rPr lang="en-US" dirty="0" smtClean="0"/>
              <a:t>If you have a student visa you may be eligible for coverage through the Marketplace, but not for Medicaid or CHIP.</a:t>
            </a:r>
          </a:p>
          <a:p>
            <a:r>
              <a:rPr lang="en-US" b="1" dirty="0"/>
              <a:t>NOTE: </a:t>
            </a:r>
            <a:r>
              <a:rPr lang="en-US" dirty="0"/>
              <a:t>Qualified individuals living abroad who aren’t physically present in the United States for at least 330 full days in a 12-month period may be eligible for an exemption so they won’t have to pay the fee.</a:t>
            </a:r>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5237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19" y="4415801"/>
            <a:ext cx="5703044" cy="4260847"/>
          </a:xfrm>
        </p:spPr>
        <p:txBody>
          <a:bodyPr>
            <a:normAutofit/>
          </a:bodyPr>
          <a:lstStyle/>
          <a:p>
            <a:pPr marL="0" lvl="1" defTabSz="921698">
              <a:spcBef>
                <a:spcPts val="615"/>
              </a:spcBef>
              <a:defRPr/>
            </a:pPr>
            <a:r>
              <a:rPr lang="en-US" dirty="0">
                <a:solidFill>
                  <a:prstClr val="black"/>
                </a:solidFill>
                <a:latin typeface="Calibri" pitchFamily="34" charset="0"/>
                <a:cs typeface="Calibri" pitchFamily="34" charset="0"/>
              </a:rPr>
              <a:t>When you use </a:t>
            </a:r>
            <a:r>
              <a:rPr lang="en-US" dirty="0" smtClean="0">
                <a:solidFill>
                  <a:prstClr val="black"/>
                </a:solidFill>
                <a:latin typeface="Calibri" pitchFamily="34" charset="0"/>
                <a:cs typeface="Calibri" pitchFamily="34" charset="0"/>
              </a:rPr>
              <a:t>a Marketplace, you </a:t>
            </a:r>
            <a:r>
              <a:rPr lang="en-US" dirty="0">
                <a:solidFill>
                  <a:prstClr val="black"/>
                </a:solidFill>
                <a:latin typeface="Calibri" pitchFamily="34" charset="0"/>
                <a:cs typeface="Calibri" pitchFamily="34" charset="0"/>
              </a:rPr>
              <a:t>may be </a:t>
            </a:r>
            <a:r>
              <a:rPr lang="en-US" dirty="0" smtClean="0">
                <a:solidFill>
                  <a:prstClr val="black"/>
                </a:solidFill>
                <a:latin typeface="Calibri" pitchFamily="34" charset="0"/>
                <a:cs typeface="Calibri" pitchFamily="34" charset="0"/>
              </a:rPr>
              <a:t>eligible </a:t>
            </a:r>
            <a:r>
              <a:rPr lang="en-US" dirty="0">
                <a:solidFill>
                  <a:prstClr val="black"/>
                </a:solidFill>
                <a:latin typeface="Calibri" pitchFamily="34" charset="0"/>
                <a:cs typeface="Calibri" pitchFamily="34" charset="0"/>
              </a:rPr>
              <a:t>to </a:t>
            </a:r>
            <a:r>
              <a:rPr lang="en-US" dirty="0" smtClean="0">
                <a:solidFill>
                  <a:prstClr val="black"/>
                </a:solidFill>
              </a:rPr>
              <a:t>receive advance premium tax credits paid directly to the issuers, that may be used to lower </a:t>
            </a:r>
            <a:r>
              <a:rPr lang="en-US" dirty="0" smtClean="0">
                <a:solidFill>
                  <a:prstClr val="black"/>
                </a:solidFill>
                <a:latin typeface="Calibri" pitchFamily="34" charset="0"/>
                <a:cs typeface="Calibri" pitchFamily="34" charset="0"/>
              </a:rPr>
              <a:t>your </a:t>
            </a:r>
            <a:r>
              <a:rPr lang="en-US" dirty="0">
                <a:solidFill>
                  <a:prstClr val="black"/>
                </a:solidFill>
                <a:latin typeface="Calibri" pitchFamily="34" charset="0"/>
                <a:cs typeface="Calibri" pitchFamily="34" charset="0"/>
              </a:rPr>
              <a:t>monthly </a:t>
            </a:r>
            <a:r>
              <a:rPr lang="en-US" dirty="0" smtClean="0">
                <a:solidFill>
                  <a:prstClr val="black"/>
                </a:solidFill>
                <a:latin typeface="Calibri" pitchFamily="34" charset="0"/>
                <a:cs typeface="Calibri" pitchFamily="34" charset="0"/>
              </a:rPr>
              <a:t>premiums, </a:t>
            </a:r>
            <a:r>
              <a:rPr lang="en-US" dirty="0">
                <a:solidFill>
                  <a:prstClr val="black"/>
                </a:solidFill>
                <a:latin typeface="Calibri" pitchFamily="34" charset="0"/>
                <a:cs typeface="Calibri" pitchFamily="34" charset="0"/>
              </a:rPr>
              <a:t>and </a:t>
            </a:r>
            <a:r>
              <a:rPr lang="en-US" dirty="0" smtClean="0">
                <a:solidFill>
                  <a:prstClr val="black"/>
                </a:solidFill>
                <a:latin typeface="Calibri" pitchFamily="34" charset="0"/>
                <a:cs typeface="Calibri" pitchFamily="34" charset="0"/>
              </a:rPr>
              <a:t>cost-sharing reductions that lower your out-of-pocket costs. </a:t>
            </a:r>
            <a:r>
              <a:rPr lang="en-US" dirty="0"/>
              <a:t>The premium tax credit is generally available to individuals and families with </a:t>
            </a:r>
            <a:r>
              <a:rPr lang="en-US" dirty="0" smtClean="0"/>
              <a:t>household incomes </a:t>
            </a:r>
            <a:r>
              <a:rPr lang="en-US" dirty="0"/>
              <a:t>between 100% and 400% of the </a:t>
            </a:r>
            <a:r>
              <a:rPr lang="en-US" dirty="0" smtClean="0"/>
              <a:t>federal poverty level, $24,250 </a:t>
            </a:r>
            <a:r>
              <a:rPr lang="en-US" dirty="0"/>
              <a:t>– </a:t>
            </a:r>
            <a:r>
              <a:rPr lang="en-US" dirty="0" smtClean="0"/>
              <a:t>$97,000 for a family of 4 in 2016 (higher in Alaska and Hawaii), who don’t </a:t>
            </a:r>
            <a:r>
              <a:rPr lang="en-US" dirty="0"/>
              <a:t>have access to certain other types of minimum essential </a:t>
            </a:r>
            <a:r>
              <a:rPr lang="en-US" dirty="0" smtClean="0"/>
              <a:t>coverage. This makes </a:t>
            </a:r>
            <a:r>
              <a:rPr lang="en-US" dirty="0"/>
              <a:t>coverage much more affordable for the middle class. </a:t>
            </a:r>
            <a:endParaRPr lang="en-US" dirty="0" smtClean="0"/>
          </a:p>
          <a:p>
            <a:pPr marL="0" lvl="1" defTabSz="921698">
              <a:spcBef>
                <a:spcPts val="615"/>
              </a:spcBef>
              <a:defRPr/>
            </a:pPr>
            <a:r>
              <a:rPr lang="en-US" dirty="0" smtClean="0"/>
              <a:t>Remember, minimum </a:t>
            </a:r>
            <a:r>
              <a:rPr lang="en-US" dirty="0"/>
              <a:t>essential coverage includes government-sponsored coverage (like Medicare, </a:t>
            </a:r>
            <a:r>
              <a:rPr lang="en-US" dirty="0" smtClean="0"/>
              <a:t>Medicaid, </a:t>
            </a:r>
            <a:r>
              <a:rPr lang="en-US" dirty="0"/>
              <a:t>CHIP, some VA coverage, and </a:t>
            </a:r>
            <a:r>
              <a:rPr lang="en-US" dirty="0" smtClean="0"/>
              <a:t>TRICARE), </a:t>
            </a:r>
            <a:r>
              <a:rPr lang="en-US" dirty="0"/>
              <a:t>affordable employer-sponsored insurance </a:t>
            </a:r>
            <a:r>
              <a:rPr lang="en-US" dirty="0" smtClean="0"/>
              <a:t>(meaning </a:t>
            </a:r>
            <a:r>
              <a:rPr lang="en-US" dirty="0"/>
              <a:t>the cost for the employed individual is no more than </a:t>
            </a:r>
            <a:r>
              <a:rPr lang="en-US" dirty="0" smtClean="0"/>
              <a:t>9.66% </a:t>
            </a:r>
            <a:r>
              <a:rPr lang="en-US" dirty="0"/>
              <a:t>of their </a:t>
            </a:r>
            <a:r>
              <a:rPr lang="en-US" dirty="0" smtClean="0"/>
              <a:t>income), </a:t>
            </a:r>
            <a:r>
              <a:rPr lang="en-US" dirty="0"/>
              <a:t>and certain other </a:t>
            </a:r>
            <a:r>
              <a:rPr lang="en-US" dirty="0" smtClean="0"/>
              <a:t>coverage. </a:t>
            </a:r>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1747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887" y="4418108"/>
            <a:ext cx="6382432" cy="4141675"/>
          </a:xfrm>
        </p:spPr>
        <p:txBody>
          <a:bodyPr>
            <a:normAutofit fontScale="92500" lnSpcReduction="10000"/>
          </a:bodyPr>
          <a:lstStyle/>
          <a:p>
            <a:pPr>
              <a:lnSpc>
                <a:spcPct val="110000"/>
              </a:lnSpc>
              <a:spcBef>
                <a:spcPts val="502"/>
              </a:spcBef>
            </a:pPr>
            <a:r>
              <a:rPr lang="en-US" dirty="0"/>
              <a:t>If you enroll through an </a:t>
            </a:r>
            <a:r>
              <a:rPr lang="en-US" dirty="0" smtClean="0"/>
              <a:t>individual </a:t>
            </a:r>
            <a:r>
              <a:rPr lang="en-US" dirty="0"/>
              <a:t>Marketplace you may be eligible </a:t>
            </a:r>
            <a:r>
              <a:rPr lang="en-US" dirty="0" smtClean="0"/>
              <a:t>to receive </a:t>
            </a:r>
            <a:r>
              <a:rPr lang="en-US" dirty="0"/>
              <a:t>premium tax credits which </a:t>
            </a:r>
            <a:r>
              <a:rPr lang="en-US" dirty="0" smtClean="0"/>
              <a:t>can be used to reduce </a:t>
            </a:r>
            <a:r>
              <a:rPr lang="en-US" dirty="0"/>
              <a:t>the cost of </a:t>
            </a:r>
            <a:r>
              <a:rPr lang="en-US" dirty="0" smtClean="0"/>
              <a:t>monthly premiums </a:t>
            </a:r>
            <a:r>
              <a:rPr lang="en-US" dirty="0"/>
              <a:t>for </a:t>
            </a:r>
            <a:r>
              <a:rPr lang="en-US" dirty="0" smtClean="0"/>
              <a:t>yourself </a:t>
            </a:r>
            <a:r>
              <a:rPr lang="en-US" dirty="0"/>
              <a:t>and for any tax dependents. You can choose to receive </a:t>
            </a:r>
            <a:r>
              <a:rPr lang="en-US" dirty="0" smtClean="0"/>
              <a:t>a portion of </a:t>
            </a:r>
            <a:r>
              <a:rPr lang="en-US" dirty="0"/>
              <a:t>the credit </a:t>
            </a:r>
            <a:r>
              <a:rPr lang="en-US" dirty="0" smtClean="0"/>
              <a:t>each month as </a:t>
            </a:r>
            <a:r>
              <a:rPr lang="en-US" dirty="0"/>
              <a:t>an advance payment of the premium tax </a:t>
            </a:r>
            <a:r>
              <a:rPr lang="en-US" dirty="0" smtClean="0"/>
              <a:t>credit—with </a:t>
            </a:r>
            <a:r>
              <a:rPr lang="en-US" dirty="0"/>
              <a:t>reconciliation at the end of the </a:t>
            </a:r>
            <a:r>
              <a:rPr lang="en-US" dirty="0" smtClean="0"/>
              <a:t>year—or </a:t>
            </a:r>
            <a:r>
              <a:rPr lang="en-US" dirty="0"/>
              <a:t>to receive the </a:t>
            </a:r>
            <a:r>
              <a:rPr lang="en-US" dirty="0" smtClean="0"/>
              <a:t>tax credit </a:t>
            </a:r>
            <a:r>
              <a:rPr lang="en-US" dirty="0"/>
              <a:t>on your federal tax return filed for the coverage year. Advance payments are paid directly to </a:t>
            </a:r>
            <a:r>
              <a:rPr lang="en-US" dirty="0" smtClean="0"/>
              <a:t>qualified health plan issuers </a:t>
            </a:r>
            <a:r>
              <a:rPr lang="en-US" dirty="0"/>
              <a:t>on a monthly basis.</a:t>
            </a:r>
          </a:p>
          <a:p>
            <a:pPr>
              <a:lnSpc>
                <a:spcPct val="110000"/>
              </a:lnSpc>
              <a:spcBef>
                <a:spcPts val="502"/>
              </a:spcBef>
            </a:pPr>
            <a:r>
              <a:rPr lang="en-US" dirty="0" smtClean="0"/>
              <a:t>Individuals </a:t>
            </a:r>
            <a:r>
              <a:rPr lang="en-US" dirty="0"/>
              <a:t>eligible for a premium tax credit who </a:t>
            </a:r>
            <a:r>
              <a:rPr lang="en-US" dirty="0" smtClean="0"/>
              <a:t>don’t </a:t>
            </a:r>
            <a:r>
              <a:rPr lang="en-US" dirty="0"/>
              <a:t>receive an advance payment of the premium tax credit may claim the credit on their income tax return filed for the coverage year. Individuals who are married at the end of the coverage year are required to file a joint return to receive a premium tax credit.</a:t>
            </a:r>
          </a:p>
          <a:p>
            <a:pPr>
              <a:lnSpc>
                <a:spcPct val="110000"/>
              </a:lnSpc>
              <a:spcBef>
                <a:spcPts val="502"/>
              </a:spcBef>
            </a:pPr>
            <a:r>
              <a:rPr lang="en-US" dirty="0"/>
              <a:t>A tax filer on whose behalf advance payments are made is required to file a tax return for the coverage year to reconcile any advance payments of the premium tax credit with the premium tax credit allowed on the return. Thus, if the premium tax credit allowed on the return is more than the amount of the advance payment of the premium tax credit, the individual may receive the excess amount as a tax </a:t>
            </a:r>
            <a:r>
              <a:rPr lang="en-US" dirty="0" smtClean="0"/>
              <a:t>credit. </a:t>
            </a:r>
            <a:r>
              <a:rPr lang="en-US" dirty="0"/>
              <a:t>On the other hand, if the </a:t>
            </a:r>
            <a:r>
              <a:rPr lang="en-US" dirty="0" smtClean="0"/>
              <a:t>amount of the premium </a:t>
            </a:r>
            <a:r>
              <a:rPr lang="en-US" dirty="0"/>
              <a:t>tax credit </a:t>
            </a:r>
            <a:r>
              <a:rPr lang="en-US" dirty="0" smtClean="0"/>
              <a:t>determined based on annual household income and family size </a:t>
            </a:r>
            <a:r>
              <a:rPr lang="en-US" dirty="0"/>
              <a:t>on the </a:t>
            </a:r>
            <a:r>
              <a:rPr lang="en-US" dirty="0" smtClean="0"/>
              <a:t>tax return </a:t>
            </a:r>
            <a:r>
              <a:rPr lang="en-US" dirty="0"/>
              <a:t>is less than the amount of the advance payment of the premium tax credit, the individual will </a:t>
            </a:r>
            <a:r>
              <a:rPr lang="en-US" dirty="0" smtClean="0"/>
              <a:t>be responsible for repayment of the </a:t>
            </a:r>
            <a:r>
              <a:rPr lang="en-US" dirty="0"/>
              <a:t>excess amount via the tax return, subject to statutory caps.</a:t>
            </a:r>
          </a:p>
          <a:p>
            <a:pPr>
              <a:lnSpc>
                <a:spcPct val="110000"/>
              </a:lnSpc>
              <a:spcBef>
                <a:spcPts val="502"/>
              </a:spcBef>
            </a:pPr>
            <a:r>
              <a:rPr lang="en-US" dirty="0"/>
              <a:t>The </a:t>
            </a:r>
            <a:r>
              <a:rPr lang="en-US" dirty="0" smtClean="0"/>
              <a:t>Marketplace </a:t>
            </a:r>
            <a:r>
              <a:rPr lang="en-US" dirty="0"/>
              <a:t>will provide documentation to the tax filer and to the IRS that will support the reconciliation process, in the same way that an employer or bank provides a Form W-2 or Form 1099. You should report </a:t>
            </a:r>
            <a:r>
              <a:rPr lang="en-US" dirty="0" smtClean="0"/>
              <a:t>all changes to the information in your application (such as marriage</a:t>
            </a:r>
            <a:r>
              <a:rPr lang="en-US" dirty="0"/>
              <a:t>, divorce, </a:t>
            </a:r>
            <a:r>
              <a:rPr lang="en-US" dirty="0" smtClean="0"/>
              <a:t>birth, eligibility for affordable employer coverage, and increases and decreases in household income), as </a:t>
            </a:r>
            <a:r>
              <a:rPr lang="en-US" dirty="0"/>
              <a:t>soon as possible to </a:t>
            </a:r>
            <a:r>
              <a:rPr lang="en-US" dirty="0" smtClean="0"/>
              <a:t>avoid owing money after reconciliation on your tax return.</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12</a:t>
            </a:fld>
            <a:endParaRPr lang="en-US" dirty="0"/>
          </a:p>
        </p:txBody>
      </p:sp>
    </p:spTree>
    <p:extLst>
      <p:ext uri="{BB962C8B-B14F-4D97-AF65-F5344CB8AC3E}">
        <p14:creationId xmlns:p14="http://schemas.microsoft.com/office/powerpoint/2010/main" val="133785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415797"/>
            <a:ext cx="5997787" cy="3990591"/>
          </a:xfrm>
        </p:spPr>
        <p:txBody>
          <a:bodyPr>
            <a:normAutofit fontScale="92500" lnSpcReduction="20000"/>
          </a:bodyPr>
          <a:lstStyle/>
          <a:p>
            <a:r>
              <a:rPr lang="en-US" dirty="0"/>
              <a:t>Cost sharing means any expenditure required by or on behalf of an enrollee with respect to essential health benefits (EHB), including deductibles, coinsurance, copayments, or similar charges. Cost sharing excludes premiums, balance billing amounts for non-network providers, and spending for non-covered services</a:t>
            </a:r>
            <a:r>
              <a:rPr lang="en-US" dirty="0" smtClean="0"/>
              <a:t>. Cost-sharing </a:t>
            </a:r>
            <a:r>
              <a:rPr lang="en-US" dirty="0"/>
              <a:t>reductions are available to </a:t>
            </a:r>
            <a:r>
              <a:rPr lang="en-US" dirty="0" smtClean="0"/>
              <a:t>help reduce your out-of-pocket</a:t>
            </a:r>
            <a:r>
              <a:rPr lang="en-US" baseline="0" dirty="0" smtClean="0"/>
              <a:t> expenses, including deductibles, copayments,</a:t>
            </a:r>
            <a:r>
              <a:rPr lang="en-US" dirty="0" smtClean="0"/>
              <a:t> and coinsurance.</a:t>
            </a:r>
            <a:endParaRPr lang="en-US" dirty="0"/>
          </a:p>
          <a:p>
            <a:pPr marL="0" lvl="1" defTabSz="916450">
              <a:spcBef>
                <a:spcPts val="611"/>
              </a:spcBef>
              <a:defRPr/>
            </a:pPr>
            <a:r>
              <a:rPr lang="en-US" dirty="0"/>
              <a:t>To be eligible for </a:t>
            </a:r>
            <a:r>
              <a:rPr lang="en-US" dirty="0" smtClean="0"/>
              <a:t>a cost-sharing reduction, you must </a:t>
            </a:r>
            <a:r>
              <a:rPr lang="en-US" dirty="0"/>
              <a:t>have a household income that is less than or equal to 250% of the </a:t>
            </a:r>
            <a:r>
              <a:rPr lang="en-US" dirty="0" smtClean="0"/>
              <a:t>federal poverty level </a:t>
            </a:r>
            <a:r>
              <a:rPr lang="en-US" dirty="0"/>
              <a:t>(FPL) which is </a:t>
            </a:r>
            <a:r>
              <a:rPr lang="en-US" dirty="0" smtClean="0">
                <a:latin typeface="Calibri" pitchFamily="34" charset="0"/>
                <a:cs typeface="Calibri" pitchFamily="34" charset="0"/>
              </a:rPr>
              <a:t>$60,625 </a:t>
            </a:r>
            <a:r>
              <a:rPr lang="en-US" dirty="0">
                <a:latin typeface="Calibri" pitchFamily="34" charset="0"/>
                <a:cs typeface="Calibri" pitchFamily="34" charset="0"/>
              </a:rPr>
              <a:t>annually for a family of 4 in </a:t>
            </a:r>
            <a:r>
              <a:rPr lang="en-US" dirty="0" smtClean="0">
                <a:latin typeface="Calibri" pitchFamily="34" charset="0"/>
                <a:cs typeface="Calibri" pitchFamily="34" charset="0"/>
              </a:rPr>
              <a:t>2016)</a:t>
            </a:r>
            <a:r>
              <a:rPr lang="en-US" dirty="0" smtClean="0"/>
              <a:t>; </a:t>
            </a:r>
            <a:r>
              <a:rPr lang="en-US" dirty="0"/>
              <a:t>meet the requirements to enroll in a </a:t>
            </a:r>
            <a:r>
              <a:rPr lang="en-US" dirty="0" smtClean="0"/>
              <a:t>qualified health </a:t>
            </a:r>
            <a:r>
              <a:rPr lang="en-US" dirty="0"/>
              <a:t>plan through the </a:t>
            </a:r>
            <a:r>
              <a:rPr lang="en-US" dirty="0" smtClean="0"/>
              <a:t>Marketplace; receive </a:t>
            </a:r>
            <a:r>
              <a:rPr lang="en-US" dirty="0"/>
              <a:t>the </a:t>
            </a:r>
            <a:r>
              <a:rPr lang="en-US" dirty="0" smtClean="0"/>
              <a:t>premium tax credit; </a:t>
            </a:r>
            <a:r>
              <a:rPr lang="en-US" dirty="0"/>
              <a:t>and enroll in a </a:t>
            </a:r>
            <a:r>
              <a:rPr lang="en-US" dirty="0" smtClean="0"/>
              <a:t>Silver-level </a:t>
            </a:r>
            <a:r>
              <a:rPr lang="en-US" dirty="0"/>
              <a:t>plan through the Marketplace.</a:t>
            </a:r>
          </a:p>
          <a:p>
            <a:r>
              <a:rPr lang="en-US" dirty="0"/>
              <a:t>There are 3 levels of cost-sharing reductions: </a:t>
            </a:r>
          </a:p>
          <a:p>
            <a:pPr marL="174611" indent="-174611">
              <a:buFont typeface="Wingdings" panose="05000000000000000000" pitchFamily="2" charset="2"/>
              <a:buChar char="§"/>
            </a:pPr>
            <a:r>
              <a:rPr lang="en-US" dirty="0"/>
              <a:t>If your income is between 100% and 150% </a:t>
            </a:r>
            <a:r>
              <a:rPr lang="en-US" dirty="0" smtClean="0"/>
              <a:t>FPL ($24,250-$36,375* for a family of 4 in 2016, </a:t>
            </a:r>
            <a:r>
              <a:rPr lang="en-US" dirty="0"/>
              <a:t>the actuarial value (AV) of your Silver-level plan is approximately 94% (you pay </a:t>
            </a:r>
            <a:r>
              <a:rPr lang="en-US" dirty="0" smtClean="0"/>
              <a:t>6% for </a:t>
            </a:r>
            <a:r>
              <a:rPr lang="en-US" dirty="0"/>
              <a:t>covered services). </a:t>
            </a:r>
          </a:p>
          <a:p>
            <a:pPr marL="174611" indent="-174611">
              <a:buFont typeface="Wingdings" panose="05000000000000000000" pitchFamily="2" charset="2"/>
              <a:buChar char="§"/>
            </a:pPr>
            <a:r>
              <a:rPr lang="en-US" dirty="0"/>
              <a:t>If your income is between 150% and 200% </a:t>
            </a:r>
            <a:r>
              <a:rPr lang="en-US" dirty="0" smtClean="0"/>
              <a:t>FPL ($36,375-$48,500* for a family of 4 in 2016), </a:t>
            </a:r>
            <a:r>
              <a:rPr lang="en-US" dirty="0"/>
              <a:t>the AV of your Silver-level plan is approximately 87% (you pay 13% for covered services). </a:t>
            </a:r>
          </a:p>
          <a:p>
            <a:pPr marL="174611" indent="-174611">
              <a:buFont typeface="Wingdings" panose="05000000000000000000" pitchFamily="2" charset="2"/>
              <a:buChar char="§"/>
            </a:pPr>
            <a:r>
              <a:rPr lang="en-US" dirty="0"/>
              <a:t>If your income is between 200% </a:t>
            </a:r>
            <a:r>
              <a:rPr lang="en-US" dirty="0" smtClean="0"/>
              <a:t>and </a:t>
            </a:r>
            <a:r>
              <a:rPr lang="en-US" dirty="0"/>
              <a:t>250% </a:t>
            </a:r>
            <a:r>
              <a:rPr lang="en-US" dirty="0" smtClean="0"/>
              <a:t>FPL ($48,500-$60,625* for a family of 4 in 2016), </a:t>
            </a:r>
            <a:r>
              <a:rPr lang="en-US" dirty="0"/>
              <a:t>the AV of your Silver-level plan is approximately 73% (you pay 27% for covered services). </a:t>
            </a:r>
            <a:endParaRPr lang="en-US" dirty="0" smtClean="0"/>
          </a:p>
          <a:p>
            <a:pPr defTabSz="912630">
              <a:spcBef>
                <a:spcPts val="599"/>
              </a:spcBef>
              <a:defRPr/>
            </a:pPr>
            <a:r>
              <a:rPr lang="en-US" dirty="0" smtClean="0"/>
              <a:t>Members of federally recognized tribes, shareholders of Alaska Native regional and village corporations,</a:t>
            </a:r>
            <a:r>
              <a:rPr lang="en-US" baseline="0" dirty="0" smtClean="0"/>
              <a:t> California Indians, and persons of Indian descent who are eligible for services from the Indian Health Service, tribal programs, or urban Indian health programs, who purchase health insurance through the Marketplace (regardless of plan category like Bronze or Silver) </a:t>
            </a:r>
            <a:r>
              <a:rPr lang="en-US" dirty="0" smtClean="0"/>
              <a:t>don’t pay</a:t>
            </a:r>
            <a:r>
              <a:rPr lang="en-US" baseline="0" dirty="0" smtClean="0"/>
              <a:t> premiums and cost-sharing </a:t>
            </a:r>
            <a:r>
              <a:rPr lang="en-US" dirty="0" smtClean="0"/>
              <a:t>if </a:t>
            </a:r>
            <a:r>
              <a:rPr lang="en-US" dirty="0"/>
              <a:t>their income is under </a:t>
            </a:r>
            <a:r>
              <a:rPr lang="en-US" dirty="0" smtClean="0"/>
              <a:t>300% FPL, </a:t>
            </a:r>
            <a:r>
              <a:rPr lang="en-US" dirty="0"/>
              <a:t>which is roughly </a:t>
            </a:r>
            <a:r>
              <a:rPr lang="en-US" dirty="0" smtClean="0"/>
              <a:t>$</a:t>
            </a:r>
            <a:r>
              <a:rPr lang="en-US" dirty="0" smtClean="0">
                <a:effectLst/>
              </a:rPr>
              <a:t>72,750</a:t>
            </a:r>
            <a:r>
              <a:rPr lang="en-US" dirty="0" smtClean="0"/>
              <a:t> </a:t>
            </a:r>
            <a:r>
              <a:rPr lang="en-US" dirty="0"/>
              <a:t>for a family of </a:t>
            </a:r>
            <a:r>
              <a:rPr lang="en-US" dirty="0" smtClean="0"/>
              <a:t>4 in 2016 ($90</a:t>
            </a:r>
            <a:r>
              <a:rPr lang="en-US" dirty="0" smtClean="0">
                <a:effectLst/>
              </a:rPr>
              <a:t>,960 </a:t>
            </a:r>
            <a:r>
              <a:rPr lang="en-US" dirty="0" smtClean="0"/>
              <a:t>in Alaska and $83, 670 in Hawaii)</a:t>
            </a:r>
          </a:p>
          <a:p>
            <a:pPr defTabSz="912630">
              <a:spcBef>
                <a:spcPts val="599"/>
              </a:spcBef>
              <a:defRPr/>
            </a:pPr>
            <a:r>
              <a:rPr lang="en-US" dirty="0" smtClean="0"/>
              <a:t>*Higher in Hawaii and Alaska.</a:t>
            </a: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13</a:t>
            </a:fld>
            <a:endParaRPr lang="en-US" dirty="0"/>
          </a:p>
        </p:txBody>
      </p:sp>
    </p:spTree>
    <p:extLst>
      <p:ext uri="{BB962C8B-B14F-4D97-AF65-F5344CB8AC3E}">
        <p14:creationId xmlns:p14="http://schemas.microsoft.com/office/powerpoint/2010/main" val="223029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8933" y="4338321"/>
            <a:ext cx="5374640" cy="4119880"/>
          </a:xfrm>
        </p:spPr>
        <p:txBody>
          <a:bodyPr>
            <a:noAutofit/>
          </a:bodyPr>
          <a:lstStyle/>
          <a:p>
            <a:pPr defTabSz="914085">
              <a:defRPr/>
            </a:pPr>
            <a:r>
              <a:rPr lang="en-US" strike="noStrike" baseline="0" dirty="0" smtClean="0">
                <a:cs typeface="Aharoni" panose="02010803020104030203" pitchFamily="2" charset="-79"/>
              </a:rPr>
              <a:t>T</a:t>
            </a:r>
            <a:r>
              <a:rPr lang="en-US" strike="noStrike" baseline="0" dirty="0" smtClean="0"/>
              <a:t>o </a:t>
            </a:r>
            <a:r>
              <a:rPr lang="en-US" strike="noStrike" dirty="0" smtClean="0"/>
              <a:t>qualify</a:t>
            </a:r>
            <a:r>
              <a:rPr lang="en-US" dirty="0" smtClean="0"/>
              <a:t> for Medicaid, you must belong to one of the eligibility groups </a:t>
            </a:r>
            <a:r>
              <a:rPr lang="en-US" dirty="0" smtClean="0">
                <a:cs typeface="Aharoni" panose="02010803020104030203" pitchFamily="2" charset="-79"/>
              </a:rPr>
              <a:t>specified </a:t>
            </a:r>
            <a:r>
              <a:rPr lang="en-US" dirty="0" smtClean="0"/>
              <a:t>under the federal Medicaid law. To be eligible for federal funds, states must cover people in </a:t>
            </a:r>
            <a:r>
              <a:rPr lang="en-US" dirty="0" smtClean="0">
                <a:cs typeface="Aharoni" panose="02010803020104030203" pitchFamily="2" charset="-79"/>
              </a:rPr>
              <a:t>certain </a:t>
            </a:r>
            <a:r>
              <a:rPr lang="en-US" dirty="0" smtClean="0"/>
              <a:t>groups up to federally defined income thresholds. However, many states have expanded Medicaid beyond these</a:t>
            </a:r>
            <a:r>
              <a:rPr lang="en-US" baseline="0" dirty="0" smtClean="0"/>
              <a:t> thresholds</a:t>
            </a:r>
            <a:r>
              <a:rPr lang="en-US" baseline="0" dirty="0" smtClean="0">
                <a:cs typeface="Aharoni" panose="02010803020104030203" pitchFamily="2" charset="-79"/>
              </a:rPr>
              <a:t> and have extended coverage to other optional groups</a:t>
            </a:r>
            <a:r>
              <a:rPr lang="en-US" dirty="0" smtClean="0"/>
              <a:t>.</a:t>
            </a:r>
            <a:r>
              <a:rPr lang="en-US" dirty="0" smtClean="0">
                <a:cs typeface="Calibri" pitchFamily="34" charset="0"/>
              </a:rPr>
              <a:t> There are financial </a:t>
            </a:r>
            <a:r>
              <a:rPr lang="en-US" dirty="0">
                <a:cs typeface="Calibri" pitchFamily="34" charset="0"/>
              </a:rPr>
              <a:t>and n</a:t>
            </a:r>
            <a:r>
              <a:rPr lang="en-US" dirty="0" smtClean="0"/>
              <a:t>on-financial requirements that must be </a:t>
            </a:r>
            <a:r>
              <a:rPr lang="en-US" u="none" strike="noStrike" dirty="0" smtClean="0"/>
              <a:t>met</a:t>
            </a:r>
            <a:r>
              <a:rPr lang="en-US" u="none" strike="noStrike" baseline="0" dirty="0" smtClean="0"/>
              <a:t>. </a:t>
            </a:r>
            <a:r>
              <a:rPr lang="en-US" u="none" strike="noStrike" baseline="0" dirty="0" smtClean="0">
                <a:cs typeface="Aharoni" panose="02010803020104030203" pitchFamily="2" charset="-79"/>
              </a:rPr>
              <a:t>Non-financial</a:t>
            </a:r>
            <a:r>
              <a:rPr lang="en-US" strike="noStrike" baseline="0" dirty="0" smtClean="0">
                <a:cs typeface="Aharoni" panose="02010803020104030203" pitchFamily="2" charset="-79"/>
              </a:rPr>
              <a:t> requirements include </a:t>
            </a:r>
            <a:r>
              <a:rPr lang="en-US" dirty="0" smtClean="0"/>
              <a:t>residency</a:t>
            </a:r>
            <a:r>
              <a:rPr lang="en-US" baseline="0" dirty="0" smtClean="0"/>
              <a:t> and</a:t>
            </a:r>
            <a:r>
              <a:rPr lang="en-US" dirty="0" smtClean="0"/>
              <a:t> citizenship requirements.</a:t>
            </a:r>
          </a:p>
          <a:p>
            <a:pPr defTabSz="914085">
              <a:defRPr/>
            </a:pPr>
            <a:r>
              <a:rPr lang="en-US" dirty="0" smtClean="0"/>
              <a:t>Because of the Affordable Care Act, more states</a:t>
            </a:r>
            <a:r>
              <a:rPr lang="en-US" baseline="0" dirty="0" smtClean="0"/>
              <a:t> now have options to cover additional groups, which we’ll discuss next. </a:t>
            </a:r>
            <a:endParaRPr lang="en-US" dirty="0" smtClean="0"/>
          </a:p>
          <a:p>
            <a:endParaRPr lang="en-US" dirty="0"/>
          </a:p>
        </p:txBody>
      </p:sp>
      <p:sp>
        <p:nvSpPr>
          <p:cNvPr id="4" name="Slide Number Placeholder 3"/>
          <p:cNvSpPr>
            <a:spLocks noGrp="1"/>
          </p:cNvSpPr>
          <p:nvPr>
            <p:ph type="sldNum" sz="quarter" idx="5"/>
          </p:nvPr>
        </p:nvSpPr>
        <p:spPr>
          <a:xfrm>
            <a:off x="3970943" y="8829967"/>
            <a:ext cx="3037839" cy="464820"/>
          </a:xfrm>
        </p:spPr>
        <p:txBody>
          <a:bodyPr/>
          <a:lstStyle/>
          <a:p>
            <a:fld id="{69E08E8E-237C-40A9-BE2E-263B56C8B7CA}" type="slidenum">
              <a:rPr lang="en-US" smtClean="0"/>
              <a:pPr/>
              <a:t>14</a:t>
            </a:fld>
            <a:endParaRPr lang="en-US" dirty="0"/>
          </a:p>
        </p:txBody>
      </p:sp>
    </p:spTree>
    <p:extLst>
      <p:ext uri="{BB962C8B-B14F-4D97-AF65-F5344CB8AC3E}">
        <p14:creationId xmlns:p14="http://schemas.microsoft.com/office/powerpoint/2010/main" val="1376451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04800" y="4413568"/>
            <a:ext cx="6465148" cy="3809998"/>
          </a:xfrm>
        </p:spPr>
        <p:txBody>
          <a:bodyPr>
            <a:normAutofit fontScale="92500" lnSpcReduction="20000"/>
          </a:bodyPr>
          <a:lstStyle/>
          <a:p>
            <a:r>
              <a:rPr lang="en-US" dirty="0" smtClean="0"/>
              <a:t>The </a:t>
            </a:r>
            <a:r>
              <a:rPr lang="en-US" dirty="0"/>
              <a:t>Affordable Care Act established 3 new Medicaid eligibility groups that made health insurance available to millions of people who weren’t previously eligible. </a:t>
            </a:r>
          </a:p>
          <a:p>
            <a:pPr marL="232894" indent="-232894">
              <a:buFont typeface="+mj-lt"/>
              <a:buAutoNum type="arabicPeriod"/>
            </a:pPr>
            <a:r>
              <a:rPr lang="en-US" dirty="0"/>
              <a:t>The New Adult Group </a:t>
            </a:r>
            <a:r>
              <a:rPr lang="en-US" dirty="0" smtClean="0"/>
              <a:t>covers certain </a:t>
            </a:r>
            <a:r>
              <a:rPr lang="en-US" dirty="0"/>
              <a:t>individuals 19-64 with income below 133% of the FPL, including 19- and 20-year-old children. Children under 19 aren’t included in this group because they’re covered under other mandatory eligibility groups. To be eligible for the New Adult Group, individuals may not be entitled to or enrolled in Medicare, they can’t be eligible for any other mandatory Medicaid eligibility group, and they may not be pregnant at the time of enrollment. This group is a mandatory eligibility group that </a:t>
            </a:r>
            <a:r>
              <a:rPr lang="en-US" dirty="0" smtClean="0"/>
              <a:t>states can </a:t>
            </a:r>
            <a:r>
              <a:rPr lang="en-US" dirty="0"/>
              <a:t>elect to cover</a:t>
            </a:r>
            <a:r>
              <a:rPr lang="en-US" dirty="0" smtClean="0"/>
              <a:t>. To date, 31 states and the District of Columbia have expanded their programs to cover this group.</a:t>
            </a:r>
            <a:endParaRPr lang="en-US" dirty="0"/>
          </a:p>
          <a:p>
            <a:pPr marL="232894" indent="-232894">
              <a:buFont typeface="+mj-lt"/>
              <a:buAutoNum type="arabicPeriod"/>
            </a:pPr>
            <a:r>
              <a:rPr lang="en-US" dirty="0"/>
              <a:t>A second eligibility group created under the Affordable Care Act </a:t>
            </a:r>
            <a:r>
              <a:rPr lang="en-US" dirty="0" smtClean="0"/>
              <a:t>generally established Medicaid </a:t>
            </a:r>
            <a:r>
              <a:rPr lang="en-US" dirty="0"/>
              <a:t>coverage for individuals under 26 who were enrolled in Medicaid while they were either in foster care at 18 or when they “aged out” of foster care. There is no income or resource test for this eligibility </a:t>
            </a:r>
            <a:r>
              <a:rPr lang="en-US" dirty="0" smtClean="0"/>
              <a:t>group.</a:t>
            </a:r>
            <a:endParaRPr lang="en-US" dirty="0"/>
          </a:p>
          <a:p>
            <a:pPr marL="232894" indent="-232894">
              <a:buFont typeface="+mj-lt"/>
              <a:buAutoNum type="arabicPeriod"/>
            </a:pPr>
            <a:r>
              <a:rPr lang="en-US" dirty="0"/>
              <a:t>The third group is similar to the New Adult Group. Individuals in this group must be under 65, with income above 133% of the FPL, and can’t otherwise be eligible for another Medicaid group. Unlike the eligibility requirements for the New Adult Group, individuals in this optional group may be pregnant or may be eligible for Medicare. In addition, this group covers both children and adults who aren’t otherwise </a:t>
            </a:r>
            <a:r>
              <a:rPr lang="en-US" dirty="0" smtClean="0"/>
              <a:t>eligible for Medicaid..</a:t>
            </a:r>
            <a:endParaRPr lang="en-US" dirty="0"/>
          </a:p>
          <a:p>
            <a:r>
              <a:rPr lang="en-US" dirty="0" smtClean="0"/>
              <a:t>In states expanding </a:t>
            </a:r>
            <a:r>
              <a:rPr lang="en-US" dirty="0"/>
              <a:t>Medicaid, </a:t>
            </a:r>
            <a:r>
              <a:rPr lang="en-US" dirty="0" smtClean="0"/>
              <a:t>individuals will </a:t>
            </a:r>
            <a:r>
              <a:rPr lang="en-US" dirty="0"/>
              <a:t>probably qualify if </a:t>
            </a:r>
            <a:r>
              <a:rPr lang="en-US" dirty="0" smtClean="0"/>
              <a:t>they </a:t>
            </a:r>
            <a:r>
              <a:rPr lang="en-US" dirty="0"/>
              <a:t>make up to about $16,100 a year for </a:t>
            </a:r>
            <a:r>
              <a:rPr lang="en-US" dirty="0" smtClean="0"/>
              <a:t>one </a:t>
            </a:r>
            <a:r>
              <a:rPr lang="en-US" dirty="0"/>
              <a:t>person ($32,900 for a family </a:t>
            </a:r>
            <a:r>
              <a:rPr lang="en-US" dirty="0" smtClean="0"/>
              <a:t>4). </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kern="1200" dirty="0" smtClean="0">
                <a:solidFill>
                  <a:schemeClr val="tx1"/>
                </a:solidFill>
              </a:rPr>
              <a:t>There is a 12-month eligibility period for most adults, parents, and children.</a:t>
            </a:r>
          </a:p>
          <a:p>
            <a:r>
              <a:rPr lang="en-US" b="1" dirty="0" smtClean="0"/>
              <a:t>NOTE</a:t>
            </a:r>
            <a:r>
              <a:rPr lang="en-US" b="1" dirty="0"/>
              <a:t>:</a:t>
            </a:r>
            <a:r>
              <a:rPr lang="en-US" dirty="0"/>
              <a:t> The Medicaid expansion up to 133% of the FPL resulted in a number of states needing to transition children 6-18 between 100-133% of the FPL that were previously covered in separate Children’s Health Insurance Programs to Medicaid.</a:t>
            </a:r>
          </a:p>
        </p:txBody>
      </p:sp>
      <p:sp>
        <p:nvSpPr>
          <p:cNvPr id="4" name="Slide Number Placeholder 5"/>
          <p:cNvSpPr>
            <a:spLocks noGrp="1"/>
          </p:cNvSpPr>
          <p:nvPr>
            <p:ph type="sldNum" sz="quarter" idx="5"/>
          </p:nvPr>
        </p:nvSpPr>
        <p:spPr>
          <a:xfrm>
            <a:off x="3970941" y="8829966"/>
            <a:ext cx="3037840" cy="464820"/>
          </a:xfrm>
        </p:spPr>
        <p:txBody>
          <a:bodyPr/>
          <a:lstStyle/>
          <a:p>
            <a:fld id="{5E64BDDF-6235-4F77-BA63-72C44C840117}"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3785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267203"/>
            <a:ext cx="6019800" cy="4331969"/>
          </a:xfrm>
        </p:spPr>
        <p:txBody>
          <a:bodyPr/>
          <a:lstStyle/>
          <a:p>
            <a:r>
              <a:rPr lang="en-US" dirty="0" smtClean="0"/>
              <a:t>The first step in the application and eligibility process is to submit a streamlined application to a Marketplace. You can apply online, by phone, by mail, or in person.</a:t>
            </a:r>
          </a:p>
          <a:p>
            <a:r>
              <a:rPr lang="en-US" dirty="0" smtClean="0"/>
              <a:t>When </a:t>
            </a:r>
            <a:r>
              <a:rPr lang="en-US" dirty="0"/>
              <a:t>you complete the application, </a:t>
            </a:r>
            <a:r>
              <a:rPr lang="en-US" dirty="0" smtClean="0"/>
              <a:t>your information </a:t>
            </a:r>
            <a:r>
              <a:rPr lang="en-US" dirty="0"/>
              <a:t>will be verified including: residency; that you live in the service area of that </a:t>
            </a:r>
            <a:r>
              <a:rPr lang="en-US" dirty="0" smtClean="0"/>
              <a:t>Marketplace; </a:t>
            </a:r>
            <a:r>
              <a:rPr lang="en-US" dirty="0"/>
              <a:t>your incarceration status; </a:t>
            </a:r>
            <a:r>
              <a:rPr lang="en-US" dirty="0" smtClean="0"/>
              <a:t>American-Indian/Alaska Native </a:t>
            </a:r>
            <a:r>
              <a:rPr lang="en-US" dirty="0"/>
              <a:t>status; household income; </a:t>
            </a:r>
            <a:r>
              <a:rPr lang="en-US" dirty="0" smtClean="0"/>
              <a:t>household </a:t>
            </a:r>
            <a:r>
              <a:rPr lang="en-US" dirty="0"/>
              <a:t>size; and eligibility for other essential coverage including employer coverage or government programs like Medicare, Medicaid, CHIP, VA, and TRICARE. This information is checked electronically against the data of Social Security, the </a:t>
            </a:r>
            <a:r>
              <a:rPr lang="en-US" dirty="0" smtClean="0"/>
              <a:t>Internal Revenue Service, Department of Defense, Department of Homeland </a:t>
            </a:r>
            <a:r>
              <a:rPr lang="en-US" dirty="0"/>
              <a:t>Security, and other approved electronic data sources for verification. Anyone who submits an incomplete application </a:t>
            </a:r>
            <a:r>
              <a:rPr lang="en-US" dirty="0" smtClean="0"/>
              <a:t>through HealthCare.gov will </a:t>
            </a:r>
            <a:r>
              <a:rPr lang="en-US" dirty="0"/>
              <a:t>receive a notice and have 90 days to provide the needed information. </a:t>
            </a:r>
            <a:r>
              <a:rPr lang="en-US" dirty="0" smtClean="0"/>
              <a:t>State Marketplaces could have fewer days.</a:t>
            </a:r>
          </a:p>
          <a:p>
            <a:r>
              <a:rPr lang="en-US" dirty="0" smtClean="0"/>
              <a:t>You may be determined eligible to purchase and enroll in a qualified health plan</a:t>
            </a:r>
            <a:r>
              <a:rPr lang="en-US" baseline="0" dirty="0" smtClean="0"/>
              <a:t> through a Marketplace</a:t>
            </a:r>
            <a:r>
              <a:rPr lang="en-US" dirty="0" smtClean="0"/>
              <a:t>, or enroll in Medicaid or the Children’s Health Insurance Program (CHIP). If you’re eligible to enroll in a qualified health plan in a Marketplac</a:t>
            </a:r>
            <a:r>
              <a:rPr lang="en-US" baseline="0" dirty="0" smtClean="0"/>
              <a:t>e, you also find out if you’re eligible for a premium tax credit and cost-sharing reduction.</a:t>
            </a:r>
            <a:endParaRPr lang="en-US" dirty="0" smtClean="0"/>
          </a:p>
          <a:p>
            <a:r>
              <a:rPr lang="en-US" dirty="0" smtClean="0"/>
              <a:t>Then, you enroll in the program for which you’re eligible. If you’re eligible for Medicaid or CHIP, and also qualify for a QHP, you can join a QHP without financial assistance.</a:t>
            </a:r>
          </a:p>
          <a:p>
            <a:r>
              <a:rPr lang="en-US" b="1" dirty="0" smtClean="0"/>
              <a:t>NOTE: </a:t>
            </a:r>
            <a:r>
              <a:rPr lang="en-US" dirty="0" smtClean="0"/>
              <a:t>If you don’t have a street address for your home, indicate “no fixed address” and you’ll be able to include a mailing address such as a P.O. Box number.</a:t>
            </a: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16</a:t>
            </a:fld>
            <a:endParaRPr lang="en-US" dirty="0"/>
          </a:p>
        </p:txBody>
      </p:sp>
    </p:spTree>
    <p:extLst>
      <p:ext uri="{BB962C8B-B14F-4D97-AF65-F5344CB8AC3E}">
        <p14:creationId xmlns:p14="http://schemas.microsoft.com/office/powerpoint/2010/main" val="19058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smtClean="0"/>
              <a:t>The Affordable Care Act </a:t>
            </a:r>
            <a:r>
              <a:rPr lang="en-US" dirty="0"/>
              <a:t>requires all </a:t>
            </a:r>
            <a:r>
              <a:rPr lang="en-US" dirty="0" smtClean="0"/>
              <a:t>applicable individuals to obtain minimum essential</a:t>
            </a:r>
            <a:r>
              <a:rPr lang="en-US" baseline="0" dirty="0" smtClean="0"/>
              <a:t> </a:t>
            </a:r>
            <a:r>
              <a:rPr lang="en-US" dirty="0" smtClean="0"/>
              <a:t>coverage </a:t>
            </a:r>
            <a:r>
              <a:rPr lang="en-US" dirty="0"/>
              <a:t>or </a:t>
            </a:r>
            <a:r>
              <a:rPr lang="en-US" dirty="0" smtClean="0"/>
              <a:t>pay </a:t>
            </a:r>
            <a:r>
              <a:rPr lang="en-US" dirty="0"/>
              <a:t>a </a:t>
            </a:r>
            <a:r>
              <a:rPr lang="en-US" dirty="0" smtClean="0"/>
              <a:t>fee </a:t>
            </a:r>
            <a:r>
              <a:rPr lang="en-US" dirty="0"/>
              <a:t>(shared responsibility payment).</a:t>
            </a:r>
          </a:p>
          <a:p>
            <a:pPr>
              <a:spcBef>
                <a:spcPts val="611"/>
              </a:spcBef>
            </a:pPr>
            <a:r>
              <a:rPr lang="en-US" dirty="0"/>
              <a:t>E</a:t>
            </a:r>
            <a:r>
              <a:rPr lang="en-US" baseline="0" dirty="0" smtClean="0"/>
              <a:t>veryone must have minimum essential coverage, have an exemption from the shared responsibility payment (fee), or pay a fee. </a:t>
            </a:r>
          </a:p>
          <a:p>
            <a:pPr>
              <a:spcBef>
                <a:spcPts val="611"/>
              </a:spcBef>
            </a:pPr>
            <a:r>
              <a:rPr lang="en-US" baseline="0" dirty="0" smtClean="0"/>
              <a:t>If you have minimum essential coverage, you don’t have to do anything. You’re already covered. If you qualify for an exemption for a month, you won’t have to pay the fee even if you don’t have coverage. But, if you don’t have coverage and don’t qualify for an exemption, you have to pay a fee. Let’s look at what all this means.</a:t>
            </a:r>
          </a:p>
        </p:txBody>
      </p:sp>
      <p:sp>
        <p:nvSpPr>
          <p:cNvPr id="6" name="Slide Number Placeholder 5"/>
          <p:cNvSpPr>
            <a:spLocks noGrp="1"/>
          </p:cNvSpPr>
          <p:nvPr>
            <p:ph type="sldNum" sz="quarter" idx="12"/>
          </p:nvPr>
        </p:nvSpPr>
        <p:spPr/>
        <p:txBody>
          <a:bodyPr/>
          <a:lstStyle/>
          <a:p>
            <a:fld id="{5E64BDDF-6235-4F77-BA63-72C44C840117}"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313581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701041" y="4415795"/>
            <a:ext cx="5608320" cy="4143990"/>
          </a:xfrm>
        </p:spPr>
        <p:txBody>
          <a:bodyPr>
            <a:noAutofit/>
          </a:bodyPr>
          <a:lstStyle/>
          <a:p>
            <a:r>
              <a:rPr lang="en-US" dirty="0" smtClean="0"/>
              <a:t>The </a:t>
            </a:r>
            <a:r>
              <a:rPr lang="en-US" dirty="0"/>
              <a:t>following provides minimum essential coverage. If you have it you don’t have to do anything. </a:t>
            </a:r>
          </a:p>
          <a:p>
            <a:pPr marL="226315" indent="-226315">
              <a:buFont typeface="Wingdings" panose="05000000000000000000" pitchFamily="2" charset="2"/>
              <a:buChar char="§"/>
            </a:pPr>
            <a:r>
              <a:rPr lang="en-US" dirty="0">
                <a:solidFill>
                  <a:prstClr val="black"/>
                </a:solidFill>
              </a:rPr>
              <a:t>Employer-sponsored coverage, including self-insured plans, COBRA coverage and retiree coverage</a:t>
            </a:r>
          </a:p>
          <a:p>
            <a:pPr marL="226315" lvl="1" indent="-226315" defTabSz="938227" fontAlgn="base">
              <a:buFont typeface="Wingdings" pitchFamily="2" charset="2"/>
              <a:buChar char="§"/>
              <a:defRPr/>
            </a:pPr>
            <a:r>
              <a:rPr lang="en-US" dirty="0">
                <a:solidFill>
                  <a:prstClr val="black"/>
                </a:solidFill>
              </a:rPr>
              <a:t>Coverage purchased in the individual market, including a qualified health plan offered by the Health Insurance </a:t>
            </a:r>
            <a:r>
              <a:rPr lang="en-US" dirty="0" smtClean="0">
                <a:solidFill>
                  <a:prstClr val="black"/>
                </a:solidFill>
              </a:rPr>
              <a:t>Marketplace </a:t>
            </a:r>
            <a:endParaRPr lang="en-US" dirty="0">
              <a:solidFill>
                <a:prstClr val="black"/>
              </a:solidFill>
            </a:endParaRPr>
          </a:p>
          <a:p>
            <a:pPr marL="226315" lvl="1" indent="-226315" defTabSz="938227" fontAlgn="base">
              <a:buFont typeface="Wingdings" pitchFamily="2" charset="2"/>
              <a:buChar char="§"/>
              <a:defRPr/>
            </a:pPr>
            <a:r>
              <a:rPr lang="en-US" dirty="0">
                <a:solidFill>
                  <a:prstClr val="black"/>
                </a:solidFill>
              </a:rPr>
              <a:t>Medicare (Part A) coverage and Medicare Advantage Plans</a:t>
            </a:r>
          </a:p>
          <a:p>
            <a:pPr marL="226315" lvl="1" indent="-226315" defTabSz="938227" fontAlgn="base">
              <a:buFont typeface="Wingdings" pitchFamily="2" charset="2"/>
              <a:buChar char="§"/>
              <a:defRPr/>
            </a:pPr>
            <a:r>
              <a:rPr lang="en-US" dirty="0">
                <a:solidFill>
                  <a:prstClr val="black"/>
                </a:solidFill>
              </a:rPr>
              <a:t>Most Medicaid coverage</a:t>
            </a:r>
          </a:p>
          <a:p>
            <a:pPr marL="226315" lvl="1" indent="-226315" defTabSz="938227" fontAlgn="base">
              <a:buFont typeface="Wingdings" pitchFamily="2" charset="2"/>
              <a:buChar char="§"/>
              <a:defRPr/>
            </a:pPr>
            <a:r>
              <a:rPr lang="en-US" dirty="0">
                <a:solidFill>
                  <a:prstClr val="black"/>
                </a:solidFill>
              </a:rPr>
              <a:t>Children’s Health Insurance Program (CHIP) coverage</a:t>
            </a:r>
          </a:p>
          <a:p>
            <a:pPr marL="226315" lvl="1" indent="-226315" defTabSz="938227" fontAlgn="base">
              <a:buFont typeface="Wingdings" pitchFamily="2" charset="2"/>
              <a:buChar char="§"/>
              <a:defRPr/>
            </a:pPr>
            <a:r>
              <a:rPr lang="en-US" dirty="0">
                <a:solidFill>
                  <a:prstClr val="black"/>
                </a:solidFill>
              </a:rPr>
              <a:t>Certain types of </a:t>
            </a:r>
            <a:r>
              <a:rPr lang="en-US" dirty="0" smtClean="0">
                <a:solidFill>
                  <a:prstClr val="black"/>
                </a:solidFill>
              </a:rPr>
              <a:t>veteran’s </a:t>
            </a:r>
            <a:r>
              <a:rPr lang="en-US" dirty="0">
                <a:solidFill>
                  <a:prstClr val="black"/>
                </a:solidFill>
              </a:rPr>
              <a:t>health coverage administered by the Department of Veterans Affairs</a:t>
            </a:r>
          </a:p>
          <a:p>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18</a:t>
            </a:fld>
            <a:endParaRPr lang="en-US" dirty="0"/>
          </a:p>
        </p:txBody>
      </p:sp>
    </p:spTree>
    <p:extLst>
      <p:ext uri="{BB962C8B-B14F-4D97-AF65-F5344CB8AC3E}">
        <p14:creationId xmlns:p14="http://schemas.microsoft.com/office/powerpoint/2010/main" val="316908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377460" y="4264712"/>
            <a:ext cx="6255483" cy="4072536"/>
          </a:xfrm>
        </p:spPr>
        <p:txBody>
          <a:bodyPr>
            <a:normAutofit/>
          </a:bodyPr>
          <a:lstStyle/>
          <a:p>
            <a:pPr>
              <a:spcBef>
                <a:spcPts val="611"/>
              </a:spcBef>
            </a:pPr>
            <a:r>
              <a:rPr lang="en-US" dirty="0" smtClean="0"/>
              <a:t>The </a:t>
            </a:r>
            <a:r>
              <a:rPr lang="en-US" dirty="0"/>
              <a:t>following </a:t>
            </a:r>
            <a:r>
              <a:rPr lang="en-US" dirty="0" smtClean="0"/>
              <a:t>provide </a:t>
            </a:r>
            <a:r>
              <a:rPr lang="en-US" dirty="0"/>
              <a:t>minimum essential coverage. If you have it you don’t have to do anything. </a:t>
            </a:r>
            <a:endParaRPr lang="en-US" dirty="0" smtClean="0"/>
          </a:p>
          <a:p>
            <a:pPr marL="172109" indent="-172109">
              <a:spcBef>
                <a:spcPts val="611"/>
              </a:spcBef>
              <a:buFont typeface="Wingdings" panose="05000000000000000000" pitchFamily="2" charset="2"/>
              <a:buChar char="§"/>
            </a:pPr>
            <a:r>
              <a:rPr lang="en-US" dirty="0" smtClean="0">
                <a:solidFill>
                  <a:prstClr val="black"/>
                </a:solidFill>
              </a:rPr>
              <a:t>Most </a:t>
            </a:r>
            <a:r>
              <a:rPr lang="en-US" dirty="0">
                <a:solidFill>
                  <a:prstClr val="black"/>
                </a:solidFill>
              </a:rPr>
              <a:t>types of TRICARE coverage under </a:t>
            </a:r>
            <a:r>
              <a:rPr lang="en-US" dirty="0" smtClean="0">
                <a:solidFill>
                  <a:prstClr val="black"/>
                </a:solidFill>
              </a:rPr>
              <a:t>Chapter </a:t>
            </a:r>
            <a:r>
              <a:rPr lang="en-US" dirty="0">
                <a:solidFill>
                  <a:prstClr val="black"/>
                </a:solidFill>
              </a:rPr>
              <a:t>55 of </a:t>
            </a:r>
            <a:r>
              <a:rPr lang="en-US" dirty="0" smtClean="0">
                <a:solidFill>
                  <a:prstClr val="black"/>
                </a:solidFill>
              </a:rPr>
              <a:t>Title </a:t>
            </a:r>
            <a:r>
              <a:rPr lang="en-US" dirty="0">
                <a:solidFill>
                  <a:prstClr val="black"/>
                </a:solidFill>
              </a:rPr>
              <a:t>10 of the United States Code</a:t>
            </a:r>
          </a:p>
          <a:p>
            <a:pPr marL="174630" indent="-174630" defTabSz="938227">
              <a:spcBef>
                <a:spcPts val="611"/>
              </a:spcBef>
              <a:buFont typeface="Wingdings" panose="05000000000000000000" pitchFamily="2" charset="2"/>
              <a:buChar char="§"/>
              <a:defRPr/>
            </a:pPr>
            <a:r>
              <a:rPr lang="en-US" dirty="0">
                <a:solidFill>
                  <a:prstClr val="black"/>
                </a:solidFill>
              </a:rPr>
              <a:t>Coverage provided to Peace Corps volunteers</a:t>
            </a:r>
          </a:p>
          <a:p>
            <a:pPr marL="174630" indent="-174630" defTabSz="938227">
              <a:spcBef>
                <a:spcPts val="611"/>
              </a:spcBef>
              <a:buFont typeface="Wingdings" panose="05000000000000000000" pitchFamily="2" charset="2"/>
              <a:buChar char="§"/>
              <a:defRPr/>
            </a:pPr>
            <a:r>
              <a:rPr lang="en-US" dirty="0">
                <a:solidFill>
                  <a:prstClr val="black"/>
                </a:solidFill>
              </a:rPr>
              <a:t>Coverage under the Nonappropriated Fund Health Benefit Program</a:t>
            </a:r>
          </a:p>
          <a:p>
            <a:pPr marL="174630" indent="-174630" defTabSz="938227">
              <a:spcBef>
                <a:spcPts val="611"/>
              </a:spcBef>
              <a:buFont typeface="Wingdings" panose="05000000000000000000" pitchFamily="2" charset="2"/>
              <a:buChar char="§"/>
              <a:defRPr/>
            </a:pPr>
            <a:r>
              <a:rPr lang="en-US" dirty="0">
                <a:solidFill>
                  <a:prstClr val="black"/>
                </a:solidFill>
              </a:rPr>
              <a:t>Refugee Medical Assistance supported by the Administration for Children and Families</a:t>
            </a:r>
          </a:p>
          <a:p>
            <a:pPr marL="174630" indent="-174630" defTabSz="938227">
              <a:spcBef>
                <a:spcPts val="611"/>
              </a:spcBef>
              <a:buFont typeface="Wingdings" panose="05000000000000000000" pitchFamily="2" charset="2"/>
              <a:buChar char="§"/>
              <a:defRPr/>
            </a:pPr>
            <a:r>
              <a:rPr lang="en-US" dirty="0">
                <a:solidFill>
                  <a:prstClr val="black"/>
                </a:solidFill>
              </a:rPr>
              <a:t>Self-funded health coverage offered to students by universities for plan or policy years that begin on or before December 31, </a:t>
            </a:r>
            <a:r>
              <a:rPr lang="en-US" dirty="0" smtClean="0">
                <a:solidFill>
                  <a:prstClr val="black"/>
                </a:solidFill>
              </a:rPr>
              <a:t>2014 (check with your university to see if your plan qualifies as </a:t>
            </a:r>
            <a:r>
              <a:rPr lang="en-US" dirty="0">
                <a:solidFill>
                  <a:prstClr val="black"/>
                </a:solidFill>
              </a:rPr>
              <a:t>minimum essential coverage</a:t>
            </a:r>
            <a:r>
              <a:rPr lang="en-US" dirty="0" smtClean="0">
                <a:solidFill>
                  <a:prstClr val="black"/>
                </a:solidFill>
              </a:rPr>
              <a:t>)</a:t>
            </a:r>
            <a:endParaRPr lang="en-US" dirty="0">
              <a:solidFill>
                <a:prstClr val="black"/>
              </a:solidFill>
            </a:endParaRPr>
          </a:p>
          <a:p>
            <a:pPr marL="174630" indent="-174630" defTabSz="938227">
              <a:spcBef>
                <a:spcPts val="611"/>
              </a:spcBef>
              <a:buFont typeface="Wingdings" panose="05000000000000000000" pitchFamily="2" charset="2"/>
              <a:buChar char="§"/>
              <a:defRPr/>
            </a:pPr>
            <a:r>
              <a:rPr lang="en-US" dirty="0">
                <a:solidFill>
                  <a:prstClr val="black"/>
                </a:solidFill>
              </a:rPr>
              <a:t>State high risk pools for plan or policy years that begin on or before December 31, 2014 </a:t>
            </a:r>
            <a:r>
              <a:rPr lang="en-US" dirty="0" smtClean="0">
                <a:solidFill>
                  <a:prstClr val="black"/>
                </a:solidFill>
              </a:rPr>
              <a:t>(check with your state’s high risk pool plan to see if the plan qualifies as </a:t>
            </a:r>
            <a:r>
              <a:rPr lang="en-US" dirty="0">
                <a:solidFill>
                  <a:prstClr val="black"/>
                </a:solidFill>
              </a:rPr>
              <a:t>minimum essential coverage)</a:t>
            </a:r>
          </a:p>
          <a:p>
            <a:pPr marL="174630" indent="-174630" defTabSz="938227">
              <a:spcBef>
                <a:spcPts val="611"/>
              </a:spcBef>
              <a:buFont typeface="Wingdings" panose="05000000000000000000" pitchFamily="2" charset="2"/>
              <a:buChar char="§"/>
              <a:defRPr/>
            </a:pPr>
            <a:r>
              <a:rPr lang="en-US" dirty="0">
                <a:solidFill>
                  <a:prstClr val="black"/>
                </a:solidFill>
              </a:rPr>
              <a:t>Other coverage recognized by the Secretary of HHS as minimum essential coverage</a:t>
            </a:r>
          </a:p>
          <a:p>
            <a:pPr defTabSz="938227">
              <a:spcBef>
                <a:spcPts val="611"/>
              </a:spcBef>
              <a:defRPr/>
            </a:pPr>
            <a:r>
              <a:rPr lang="en-US" dirty="0">
                <a:solidFill>
                  <a:prstClr val="black"/>
                </a:solidFill>
              </a:rPr>
              <a:t>Minimum essential coverage </a:t>
            </a:r>
            <a:r>
              <a:rPr lang="en-US" dirty="0" smtClean="0">
                <a:solidFill>
                  <a:prstClr val="black"/>
                </a:solidFill>
              </a:rPr>
              <a:t>doesn’t </a:t>
            </a:r>
            <a:r>
              <a:rPr lang="en-US" dirty="0">
                <a:solidFill>
                  <a:prstClr val="black"/>
                </a:solidFill>
              </a:rPr>
              <a:t>include coverage providing only limited benefits, such as coverage only for vision care or dental care; and Medicaid covering only certain benefits such as family planning; workers' compensation; or disability policies.</a:t>
            </a:r>
          </a:p>
          <a:p>
            <a:pPr defTabSz="938227">
              <a:spcBef>
                <a:spcPts val="611"/>
              </a:spcBef>
              <a:defRPr/>
            </a:pPr>
            <a:endParaRPr lang="en-US" dirty="0">
              <a:solidFill>
                <a:prstClr val="black"/>
              </a:solidFill>
            </a:endParaRPr>
          </a:p>
          <a:p>
            <a:pPr>
              <a:spcBef>
                <a:spcPts val="611"/>
              </a:spcBef>
            </a:pPr>
            <a:endParaRPr lang="en-US" dirty="0"/>
          </a:p>
          <a:p>
            <a:pPr>
              <a:spcBef>
                <a:spcPts val="611"/>
              </a:spcBef>
            </a:pP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19</a:t>
            </a:fld>
            <a:endParaRPr lang="en-US" dirty="0"/>
          </a:p>
        </p:txBody>
      </p:sp>
    </p:spTree>
    <p:extLst>
      <p:ext uri="{BB962C8B-B14F-4D97-AF65-F5344CB8AC3E}">
        <p14:creationId xmlns:p14="http://schemas.microsoft.com/office/powerpoint/2010/main" val="31690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116337" algn="l"/>
              </a:tabLst>
            </a:pPr>
            <a:r>
              <a:rPr lang="en-US" dirty="0"/>
              <a:t>This session will help </a:t>
            </a:r>
            <a:r>
              <a:rPr lang="en-US" dirty="0" smtClean="0"/>
              <a:t>you to:  </a:t>
            </a:r>
            <a:endParaRPr lang="en-US" dirty="0"/>
          </a:p>
          <a:p>
            <a:pPr marL="169724" indent="-169724">
              <a:buFont typeface="Wingdings" pitchFamily="2" charset="2"/>
              <a:buChar char="§"/>
              <a:tabLst>
                <a:tab pos="169724" algn="l"/>
              </a:tabLst>
            </a:pPr>
            <a:r>
              <a:rPr lang="en-US" dirty="0"/>
              <a:t>Explain </a:t>
            </a:r>
            <a:r>
              <a:rPr lang="en-US" dirty="0" smtClean="0"/>
              <a:t>the Health </a:t>
            </a:r>
            <a:r>
              <a:rPr lang="en-US" dirty="0"/>
              <a:t>Insurance </a:t>
            </a:r>
            <a:r>
              <a:rPr lang="en-US" dirty="0" smtClean="0"/>
              <a:t>Marketplace </a:t>
            </a:r>
            <a:endParaRPr lang="en-US" b="1" strike="sngStrike" dirty="0">
              <a:solidFill>
                <a:srgbClr val="FF0000"/>
              </a:solidFill>
            </a:endParaRPr>
          </a:p>
          <a:p>
            <a:pPr marL="169724" indent="-169724">
              <a:buFont typeface="Wingdings" pitchFamily="2" charset="2"/>
              <a:buChar char="§"/>
              <a:tabLst>
                <a:tab pos="232678" algn="l"/>
              </a:tabLst>
            </a:pPr>
            <a:r>
              <a:rPr lang="en-US" dirty="0" smtClean="0"/>
              <a:t>Define who might be eligible </a:t>
            </a:r>
            <a:endParaRPr lang="en-US" b="1" dirty="0">
              <a:solidFill>
                <a:srgbClr val="C00000"/>
              </a:solidFill>
            </a:endParaRPr>
          </a:p>
          <a:p>
            <a:pPr marL="169724" indent="-169724">
              <a:buFont typeface="Wingdings" pitchFamily="2" charset="2"/>
              <a:buChar char="§"/>
              <a:tabLst>
                <a:tab pos="232678" algn="l"/>
              </a:tabLst>
              <a:defRPr/>
            </a:pPr>
            <a:r>
              <a:rPr lang="en-US" dirty="0" smtClean="0"/>
              <a:t>Define options for those with limited income</a:t>
            </a:r>
          </a:p>
          <a:p>
            <a:pPr marL="169724" indent="-169724">
              <a:buFont typeface="Wingdings" pitchFamily="2" charset="2"/>
              <a:buChar char="§"/>
              <a:tabLst>
                <a:tab pos="232678" algn="l"/>
              </a:tabLst>
            </a:pPr>
            <a:r>
              <a:rPr lang="en-US" dirty="0" smtClean="0"/>
              <a:t>Explain the enrollment process</a:t>
            </a:r>
          </a:p>
          <a:p>
            <a:pPr marL="169724" indent="-169724">
              <a:buFont typeface="Wingdings" pitchFamily="2" charset="2"/>
              <a:buChar char="§"/>
              <a:tabLst>
                <a:tab pos="232678" algn="l"/>
              </a:tabLst>
            </a:pPr>
            <a:r>
              <a:rPr lang="en-US" dirty="0" smtClean="0"/>
              <a:t>Explain available options for people with Medicare</a:t>
            </a:r>
            <a:endParaRPr lang="en-US" dirty="0"/>
          </a:p>
          <a:p>
            <a:pPr marL="169724" indent="-169724">
              <a:buFont typeface="Wingdings" pitchFamily="2" charset="2"/>
              <a:buChar char="§"/>
              <a:tabLst>
                <a:tab pos="232678" algn="l"/>
              </a:tabLst>
              <a:defRPr/>
            </a:pPr>
            <a:r>
              <a:rPr lang="en-US" dirty="0" smtClean="0"/>
              <a:t>Locate resources</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a:t>
            </a:fld>
            <a:endParaRPr lang="en-US" dirty="0"/>
          </a:p>
        </p:txBody>
      </p:sp>
    </p:spTree>
    <p:extLst>
      <p:ext uri="{BB962C8B-B14F-4D97-AF65-F5344CB8AC3E}">
        <p14:creationId xmlns:p14="http://schemas.microsoft.com/office/powerpoint/2010/main" val="422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552672"/>
            <a:ext cx="5562600" cy="3926735"/>
          </a:xfrm>
        </p:spPr>
        <p:txBody>
          <a:bodyPr>
            <a:normAutofit/>
          </a:bodyPr>
          <a:lstStyle/>
          <a:p>
            <a:pPr>
              <a:spcBef>
                <a:spcPts val="607"/>
              </a:spcBef>
            </a:pPr>
            <a:r>
              <a:rPr lang="en-US" dirty="0"/>
              <a:t>If you don’t have minimum essential coverage, you may have to pay a fee. We will discuss that next. You may be exempted from the fee for </a:t>
            </a:r>
            <a:r>
              <a:rPr lang="en-US" dirty="0" smtClean="0"/>
              <a:t>any </a:t>
            </a:r>
            <a:r>
              <a:rPr lang="en-US" dirty="0"/>
              <a:t>of these reasons: religious conscience; membership in a recognized health care sharing ministry; membership in a federally recognized tribe or eligible for services through an Indian Health Services provider; you have no tax filing requirement (household income below minimum </a:t>
            </a:r>
            <a:r>
              <a:rPr lang="en-US" dirty="0" smtClean="0"/>
              <a:t>threshold ―Continued on next slide</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n-US" dirty="0"/>
          </a:p>
        </p:txBody>
      </p:sp>
    </p:spTree>
    <p:extLst>
      <p:ext uri="{BB962C8B-B14F-4D97-AF65-F5344CB8AC3E}">
        <p14:creationId xmlns:p14="http://schemas.microsoft.com/office/powerpoint/2010/main" val="385447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5" y="4353076"/>
            <a:ext cx="6560627" cy="3876524"/>
          </a:xfrm>
        </p:spPr>
        <p:txBody>
          <a:bodyPr>
            <a:normAutofit/>
          </a:bodyPr>
          <a:lstStyle/>
          <a:p>
            <a:pPr>
              <a:spcBef>
                <a:spcPts val="607"/>
              </a:spcBef>
            </a:pPr>
            <a:r>
              <a:rPr lang="en-US" sz="1050" dirty="0" smtClean="0"/>
              <a:t>Continued by previous slide―you </a:t>
            </a:r>
            <a:r>
              <a:rPr lang="en-US" sz="1050" dirty="0"/>
              <a:t>have a short coverage gap* (&lt;3 consecutive months); you suffered a hardship (a circumstance that affects your ability to purchase health insurance coverage, like being homeless, or recently experiencing domestic violence); you have unaffordable coverage options (minimum amount you must pay for premiums is more than </a:t>
            </a:r>
            <a:r>
              <a:rPr lang="en-US" sz="1050" dirty="0" smtClean="0"/>
              <a:t>8.13% </a:t>
            </a:r>
            <a:r>
              <a:rPr lang="en-US" sz="1050" dirty="0"/>
              <a:t>of your household income), you’re incarcerated; </a:t>
            </a:r>
            <a:r>
              <a:rPr lang="en-US" sz="1050" dirty="0" smtClean="0"/>
              <a:t>or you’re </a:t>
            </a:r>
            <a:r>
              <a:rPr lang="en-US" sz="1050" dirty="0"/>
              <a:t>not lawfully present (neither a U.S. citizen, a U.S. national, nor an alien lawfully present in the U.S.), or your health plan was cancelled and there is no affordable coverage option in the </a:t>
            </a:r>
            <a:r>
              <a:rPr lang="en-US" sz="1050" dirty="0" smtClean="0"/>
              <a:t>Marketplace.</a:t>
            </a:r>
            <a:endParaRPr lang="en-US" sz="1050" dirty="0"/>
          </a:p>
          <a:p>
            <a:pPr>
              <a:spcBef>
                <a:spcPts val="607"/>
              </a:spcBef>
            </a:pPr>
            <a:r>
              <a:rPr lang="en-US" sz="1050" dirty="0"/>
              <a:t>To apply for an exemption based on coverage being unaffordable; membership in a health care sharing ministry; an Indian, as defined by section 4(d) of the Indian Self-Determination and Education Assistance Act, with membership in a federally-recognized tribe, including shareholders of Alaska Native regional or village corporations; or being incarcerated, you have 2 options—you can claim these exemptions when you fill out your </a:t>
            </a:r>
            <a:r>
              <a:rPr lang="en-US" sz="1050" dirty="0" smtClean="0"/>
              <a:t>2015 </a:t>
            </a:r>
            <a:r>
              <a:rPr lang="en-US" sz="1050" dirty="0"/>
              <a:t>federal tax return, which is due in April 2016, or you can apply for the exemptions in the </a:t>
            </a:r>
            <a:r>
              <a:rPr lang="en-US" sz="1050" dirty="0" smtClean="0"/>
              <a:t>Marketplace. </a:t>
            </a:r>
            <a:endParaRPr lang="en-US" sz="1050" dirty="0"/>
          </a:p>
          <a:p>
            <a:pPr>
              <a:spcBef>
                <a:spcPts val="607"/>
              </a:spcBef>
            </a:pPr>
            <a:r>
              <a:rPr lang="en-US" sz="1050" dirty="0"/>
              <a:t>To apply for an exemption based on membership in a recognized religious sect whose members object to insurance; are a member of a federally recognized Indian tribe or you’re eligible for services through an Indian health care provider; or one of the hardships described above, you fill out an exemption application in the </a:t>
            </a:r>
            <a:r>
              <a:rPr lang="en-US" sz="1050" dirty="0" smtClean="0"/>
              <a:t>Marketplace.</a:t>
            </a:r>
            <a:endParaRPr lang="en-US" sz="1050" dirty="0"/>
          </a:p>
          <a:p>
            <a:pPr>
              <a:spcBef>
                <a:spcPts val="607"/>
              </a:spcBef>
            </a:pPr>
            <a:r>
              <a:rPr lang="en-US" sz="1050" dirty="0"/>
              <a:t>If your </a:t>
            </a:r>
            <a:r>
              <a:rPr lang="en-US" sz="1050" dirty="0" smtClean="0"/>
              <a:t>household income </a:t>
            </a:r>
            <a:r>
              <a:rPr lang="en-US" sz="1050" dirty="0"/>
              <a:t>is low enough that you’re not required to file taxes, you don’t need to apply for an exemption. This is true even if you file a return to get a refund of money withheld from your paycheck. You won’t have to make the shared responsibility payment. For more information visit IRS.gov/pub/irs-pdf/p501.pdf. If you have a gap in coverage of less than 3 months, or you’re not lawfully present in the U.S., you don’t need to apply for an exemption. This will be handled when you file your taxes.</a:t>
            </a:r>
          </a:p>
          <a:p>
            <a:pPr>
              <a:spcBef>
                <a:spcPts val="607"/>
              </a:spcBef>
            </a:pPr>
            <a:r>
              <a:rPr lang="en-US" sz="1050" dirty="0"/>
              <a:t>If you have </a:t>
            </a:r>
            <a:r>
              <a:rPr lang="en-US" sz="1050" dirty="0" smtClean="0"/>
              <a:t>2 short </a:t>
            </a:r>
            <a:r>
              <a:rPr lang="en-US" sz="1050" dirty="0"/>
              <a:t>gaps in coverage during a year, </a:t>
            </a:r>
            <a:r>
              <a:rPr lang="en-US" sz="1050" dirty="0" smtClean="0"/>
              <a:t>the 3-month gap exemption </a:t>
            </a:r>
            <a:r>
              <a:rPr lang="en-US" sz="1050" dirty="0"/>
              <a:t>only applies to the first gap</a:t>
            </a:r>
            <a:r>
              <a:rPr lang="en-US" sz="1050" dirty="0" smtClean="0"/>
              <a:t>. Visit </a:t>
            </a:r>
            <a:r>
              <a:rPr lang="en-US" sz="1050" dirty="0" smtClean="0">
                <a:hlinkClick r:id="rId3"/>
              </a:rPr>
              <a:t>HealthCare.gov/fees-exemptions/fees-exemptions-overview/</a:t>
            </a:r>
            <a:r>
              <a:rPr lang="en-US" sz="1050" dirty="0" smtClean="0"/>
              <a:t> for </a:t>
            </a:r>
            <a:r>
              <a:rPr lang="en-US" sz="1050" dirty="0"/>
              <a:t>more information.</a:t>
            </a:r>
          </a:p>
          <a:p>
            <a:endParaRPr lang="en-US" sz="1050" dirty="0"/>
          </a:p>
          <a:p>
            <a:endParaRPr lang="en-US" sz="1050" dirty="0"/>
          </a:p>
        </p:txBody>
      </p:sp>
      <p:sp>
        <p:nvSpPr>
          <p:cNvPr id="6" name="Slide Number Placeholder 5"/>
          <p:cNvSpPr>
            <a:spLocks noGrp="1"/>
          </p:cNvSpPr>
          <p:nvPr>
            <p:ph type="sldNum" sz="quarter" idx="12"/>
          </p:nvPr>
        </p:nvSpPr>
        <p:spPr/>
        <p:txBody>
          <a:bodyPr/>
          <a:lstStyle/>
          <a:p>
            <a:fld id="{5E64BDDF-6235-4F77-BA63-72C44C840117}" type="slidenum">
              <a:rPr lang="en-US" smtClean="0"/>
              <a:t>21</a:t>
            </a:fld>
            <a:endParaRPr lang="en-US" dirty="0"/>
          </a:p>
        </p:txBody>
      </p:sp>
    </p:spTree>
    <p:extLst>
      <p:ext uri="{BB962C8B-B14F-4D97-AF65-F5344CB8AC3E}">
        <p14:creationId xmlns:p14="http://schemas.microsoft.com/office/powerpoint/2010/main" val="385447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3"/>
            <a:ext cx="5699759" cy="3737607"/>
          </a:xfrm>
        </p:spPr>
        <p:txBody>
          <a:bodyPr>
            <a:noAutofit/>
          </a:bodyPr>
          <a:lstStyle/>
          <a:p>
            <a:pPr>
              <a:spcBef>
                <a:spcPts val="611"/>
              </a:spcBef>
            </a:pPr>
            <a:r>
              <a:rPr lang="en-US" dirty="0"/>
              <a:t>When an uninsured person requires urgent—often expensive—medical care but doesn’t pay the bill, everyone else ends up paying the price. That’s why the </a:t>
            </a:r>
            <a:r>
              <a:rPr lang="en-US" dirty="0" smtClean="0"/>
              <a:t>Affordable Care Act requires </a:t>
            </a:r>
            <a:r>
              <a:rPr lang="en-US" dirty="0"/>
              <a:t>all people who can afford it to take responsibility for their own health insurance by </a:t>
            </a:r>
            <a:r>
              <a:rPr lang="en-US" dirty="0" smtClean="0"/>
              <a:t>maintaining minimum essential coverage or paying a fee (shared </a:t>
            </a:r>
            <a:r>
              <a:rPr lang="en-US" dirty="0"/>
              <a:t>responsibility payment). </a:t>
            </a:r>
            <a:r>
              <a:rPr lang="en-US" dirty="0" smtClean="0"/>
              <a:t>Individuals who fail to maintain MEC may not be </a:t>
            </a:r>
            <a:r>
              <a:rPr lang="en-US" dirty="0"/>
              <a:t>protected from the kind of very high medical bills that can sometimes lead to bankruptcy. </a:t>
            </a:r>
          </a:p>
          <a:p>
            <a:pPr>
              <a:spcBef>
                <a:spcPts val="611"/>
              </a:spcBef>
            </a:pPr>
            <a:r>
              <a:rPr lang="en-US" dirty="0" smtClean="0"/>
              <a:t>Open </a:t>
            </a:r>
            <a:r>
              <a:rPr lang="en-US" dirty="0"/>
              <a:t>Enrollment for </a:t>
            </a:r>
            <a:r>
              <a:rPr lang="en-US" dirty="0" smtClean="0"/>
              <a:t>2016 </a:t>
            </a:r>
            <a:r>
              <a:rPr lang="en-US" dirty="0"/>
              <a:t>coverage ended </a:t>
            </a:r>
            <a:r>
              <a:rPr lang="en-US" dirty="0" smtClean="0"/>
              <a:t>January 31, 2016.</a:t>
            </a:r>
            <a:r>
              <a:rPr lang="en-US" dirty="0"/>
              <a:t> You generally can’t enroll in a private health plan through </a:t>
            </a:r>
            <a:r>
              <a:rPr lang="en-US" dirty="0" smtClean="0"/>
              <a:t>a Marketplace for coverage in 2016, </a:t>
            </a:r>
            <a:r>
              <a:rPr lang="en-US" dirty="0"/>
              <a:t>unless you have a qualifying life event that provides for a Special Enrollment Period. </a:t>
            </a:r>
            <a:r>
              <a:rPr lang="en-US" dirty="0" smtClean="0"/>
              <a:t>You </a:t>
            </a:r>
            <a:r>
              <a:rPr lang="en-US" dirty="0"/>
              <a:t>can apply for Medicaid or CHIP at any time</a:t>
            </a:r>
            <a:r>
              <a:rPr lang="en-US" dirty="0" smtClean="0"/>
              <a:t>. Open enrollment for Marketplace coverage in 2017 starts November 1, 2016, and ends January 31, 2017.</a:t>
            </a:r>
            <a:endParaRPr lang="en-US" dirty="0"/>
          </a:p>
          <a:p>
            <a:pPr>
              <a:spcBef>
                <a:spcPts val="611"/>
              </a:spcBef>
            </a:pPr>
            <a:r>
              <a:rPr lang="en-US" dirty="0" smtClean="0"/>
              <a:t>If </a:t>
            </a:r>
            <a:r>
              <a:rPr lang="en-US" dirty="0"/>
              <a:t>you enrolled in a </a:t>
            </a:r>
            <a:r>
              <a:rPr lang="en-US" dirty="0" smtClean="0"/>
              <a:t>Marketplace </a:t>
            </a:r>
            <a:r>
              <a:rPr lang="en-US" dirty="0"/>
              <a:t>plan for </a:t>
            </a:r>
            <a:r>
              <a:rPr lang="en-US" dirty="0" smtClean="0"/>
              <a:t>2016 </a:t>
            </a:r>
            <a:r>
              <a:rPr lang="en-US" dirty="0"/>
              <a:t>coverage during open enrollment, and pay the premiums, </a:t>
            </a:r>
            <a:r>
              <a:rPr lang="en-US" dirty="0" smtClean="0"/>
              <a:t>and have maintained coverage throughout the benefit year, you </a:t>
            </a:r>
            <a:r>
              <a:rPr lang="en-US" dirty="0"/>
              <a:t>won’t have to pay a fee for a gap in coverage for </a:t>
            </a:r>
            <a:r>
              <a:rPr lang="en-US" dirty="0" smtClean="0"/>
              <a:t>2016. </a:t>
            </a:r>
            <a:r>
              <a:rPr lang="en-US" dirty="0"/>
              <a:t>For more information visit </a:t>
            </a:r>
            <a:r>
              <a:rPr lang="en-US" dirty="0" smtClean="0">
                <a:hlinkClick r:id="rId3"/>
              </a:rPr>
              <a:t>IRS.gov/Affordable-Care-Act/Employers/Questions-and-Answers-on-Employer-Shared-Responsibility-Provisions-Under-the-Affordable-Care-Act</a:t>
            </a:r>
            <a:r>
              <a:rPr lang="en-US" dirty="0" smtClean="0"/>
              <a:t>.</a:t>
            </a:r>
          </a:p>
          <a:p>
            <a:pPr>
              <a:spcBef>
                <a:spcPts val="611"/>
              </a:spcBef>
            </a:pPr>
            <a:endParaRPr lang="en-US" dirty="0"/>
          </a:p>
        </p:txBody>
      </p:sp>
      <p:sp>
        <p:nvSpPr>
          <p:cNvPr id="4" name="Slide Number Placeholder 3"/>
          <p:cNvSpPr>
            <a:spLocks noGrp="1"/>
          </p:cNvSpPr>
          <p:nvPr>
            <p:ph type="sldNum" sz="quarter" idx="10"/>
          </p:nvPr>
        </p:nvSpPr>
        <p:spPr/>
        <p:txBody>
          <a:bodyPr/>
          <a:lstStyle/>
          <a:p>
            <a:fld id="{DD397CA2-FEEE-46A1-9998-557872620049}" type="slidenum">
              <a:rPr lang="en-US" smtClean="0"/>
              <a:t>22</a:t>
            </a:fld>
            <a:endParaRPr lang="en-US" dirty="0"/>
          </a:p>
        </p:txBody>
      </p:sp>
    </p:spTree>
    <p:extLst>
      <p:ext uri="{BB962C8B-B14F-4D97-AF65-F5344CB8AC3E}">
        <p14:creationId xmlns:p14="http://schemas.microsoft.com/office/powerpoint/2010/main" val="62042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745" y="4415791"/>
            <a:ext cx="6102911" cy="4183380"/>
          </a:xfrm>
        </p:spPr>
        <p:txBody>
          <a:bodyPr>
            <a:normAutofit/>
          </a:bodyPr>
          <a:lstStyle/>
          <a:p>
            <a:r>
              <a:rPr lang="en-US" dirty="0"/>
              <a:t>The </a:t>
            </a:r>
            <a:r>
              <a:rPr lang="en-US" dirty="0" smtClean="0"/>
              <a:t>fee (penalty) </a:t>
            </a:r>
            <a:r>
              <a:rPr lang="en-US" dirty="0"/>
              <a:t>in </a:t>
            </a:r>
            <a:r>
              <a:rPr lang="en-US" dirty="0" smtClean="0"/>
              <a:t>2016 </a:t>
            </a:r>
            <a:r>
              <a:rPr lang="en-US" dirty="0"/>
              <a:t>is calculated </a:t>
            </a:r>
            <a:r>
              <a:rPr lang="en-US" dirty="0" smtClean="0"/>
              <a:t>1 </a:t>
            </a:r>
            <a:r>
              <a:rPr lang="en-US" dirty="0"/>
              <a:t>of </a:t>
            </a:r>
            <a:r>
              <a:rPr lang="en-US" dirty="0" smtClean="0"/>
              <a:t>2 </a:t>
            </a:r>
            <a:r>
              <a:rPr lang="en-US" dirty="0"/>
              <a:t>ways. You’ll pay whichever of these amounts is higher:</a:t>
            </a:r>
          </a:p>
          <a:p>
            <a:pPr marL="225425" indent="-225425">
              <a:buFont typeface="Wingdings" panose="05000000000000000000" pitchFamily="2" charset="2"/>
              <a:buChar char="§"/>
            </a:pPr>
            <a:r>
              <a:rPr lang="en-US" b="1" dirty="0"/>
              <a:t>2.5% of your yearly household income</a:t>
            </a:r>
            <a:r>
              <a:rPr lang="en-US" dirty="0"/>
              <a:t> (Only the amount of income above the tax filing threshold, about $10,150 for an individual in 2014, is used to calculate the penalty.) The maximum penalty is the national average premium for a Bronze plan.</a:t>
            </a:r>
          </a:p>
          <a:p>
            <a:pPr marL="225425" indent="-225425">
              <a:buFont typeface="Wingdings" panose="05000000000000000000" pitchFamily="2" charset="2"/>
              <a:buChar char="§"/>
            </a:pPr>
            <a:r>
              <a:rPr lang="en-US" b="1" dirty="0"/>
              <a:t>$695 per person ($347.50 per child under 18)</a:t>
            </a:r>
            <a:r>
              <a:rPr lang="en-US" dirty="0"/>
              <a:t> The maximum penalty per family using this method is $2,085.</a:t>
            </a:r>
          </a:p>
          <a:p>
            <a:r>
              <a:rPr lang="en-US" dirty="0" smtClean="0"/>
              <a:t>Any </a:t>
            </a:r>
            <a:r>
              <a:rPr lang="en-US" dirty="0"/>
              <a:t>penalty that taxpayers are required to pay for themselves or their dependents must be included in their return for the taxable year. Those individuals who file joint returns are jointly liable for the penalty. </a:t>
            </a:r>
          </a:p>
          <a:p>
            <a:r>
              <a:rPr lang="en-US" dirty="0" smtClean="0"/>
              <a:t>After 2016, the amounts increase based on the cost of living.</a:t>
            </a:r>
            <a:endParaRPr lang="en-US" dirty="0"/>
          </a:p>
        </p:txBody>
      </p:sp>
      <p:sp>
        <p:nvSpPr>
          <p:cNvPr id="4" name="Slide Number Placeholder 3"/>
          <p:cNvSpPr>
            <a:spLocks noGrp="1"/>
          </p:cNvSpPr>
          <p:nvPr>
            <p:ph type="sldNum" sz="quarter" idx="10"/>
          </p:nvPr>
        </p:nvSpPr>
        <p:spPr/>
        <p:txBody>
          <a:bodyPr/>
          <a:lstStyle/>
          <a:p>
            <a:fld id="{DD397CA2-FEEE-46A1-9998-557872620049}"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98470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p:txBody>
          <a:bodyPr>
            <a:normAutofit/>
          </a:bodyPr>
          <a:lstStyle/>
          <a:p>
            <a:pPr defTabSz="930756">
              <a:defRPr/>
            </a:pPr>
            <a:r>
              <a:rPr lang="en-US" dirty="0" smtClean="0"/>
              <a:t>You can only enroll in or change a</a:t>
            </a:r>
            <a:r>
              <a:rPr lang="en-US" baseline="0" dirty="0" smtClean="0"/>
              <a:t> Marketplace plan</a:t>
            </a:r>
            <a:r>
              <a:rPr lang="en-US" dirty="0" smtClean="0"/>
              <a:t> during the Open Enrollment Period (OEP), or during a Special Enrollment Period (SEP) if you qualify. </a:t>
            </a:r>
          </a:p>
          <a:p>
            <a:pPr defTabSz="930756">
              <a:defRPr/>
            </a:pPr>
            <a:r>
              <a:rPr lang="en-US" dirty="0" smtClean="0"/>
              <a:t>For </a:t>
            </a:r>
            <a:r>
              <a:rPr lang="en-US" dirty="0"/>
              <a:t>coverage in 2017 and 2018, open enrollment will begin on November 1 of the previous year and run through January 31 of the coverage year. For coverage in 2019 and beyond, open enrollment will begin on November 1 and end on December 15 of the preceding year (for example, November 1, 2018 through December 15, 2018 for 2019 coverage).</a:t>
            </a:r>
          </a:p>
          <a:p>
            <a:pPr defTabSz="930756">
              <a:defRPr/>
            </a:pPr>
            <a:r>
              <a:rPr lang="en-US" dirty="0" smtClean="0"/>
              <a:t>If you experience certain qualifying life events or other qualifying changes in circumstance (like moving if it gives you access to new QHPs, getting married, a change in income in some cases, or getting citizenship), you can qualify for an SEP</a:t>
            </a:r>
            <a:r>
              <a:rPr lang="en-US" baseline="0" dirty="0" smtClean="0"/>
              <a:t>. If you’re eligible for Medicaid or the Children’s Health Insurance Program (CHIP), you may enroll at any time during the year. </a:t>
            </a:r>
          </a:p>
          <a:p>
            <a:pPr defTabSz="930756">
              <a:defRPr/>
            </a:pPr>
            <a:r>
              <a:rPr lang="en-US" baseline="0" dirty="0" smtClean="0"/>
              <a:t>If you're a member of a federally recognized Indian tribe or an Alaska native shareholder, you can sign up for or change plans once per month throughout the year.</a:t>
            </a:r>
          </a:p>
          <a:p>
            <a:pPr defTabSz="930756">
              <a:defRPr/>
            </a:pPr>
            <a:r>
              <a:rPr lang="en-US" dirty="0" smtClean="0"/>
              <a:t>The </a:t>
            </a:r>
            <a:r>
              <a:rPr lang="en-US" dirty="0"/>
              <a:t>next </a:t>
            </a:r>
            <a:r>
              <a:rPr lang="en-US" dirty="0" smtClean="0"/>
              <a:t>14 </a:t>
            </a:r>
            <a:r>
              <a:rPr lang="en-US" dirty="0"/>
              <a:t>slides focus on qualifying life events and SEPs</a:t>
            </a:r>
            <a:r>
              <a:rPr lang="en-US" dirty="0" smtClean="0"/>
              <a:t>.</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24</a:t>
            </a:fld>
            <a:endParaRPr lang="en-US" dirty="0"/>
          </a:p>
        </p:txBody>
      </p:sp>
    </p:spTree>
    <p:extLst>
      <p:ext uri="{BB962C8B-B14F-4D97-AF65-F5344CB8AC3E}">
        <p14:creationId xmlns:p14="http://schemas.microsoft.com/office/powerpoint/2010/main" val="88811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a:xfrm>
            <a:off x="545254" y="4260850"/>
            <a:ext cx="5919893" cy="4880610"/>
          </a:xfrm>
        </p:spPr>
        <p:txBody>
          <a:bodyPr>
            <a:normAutofit/>
          </a:bodyPr>
          <a:lstStyle/>
          <a:p>
            <a:pPr defTabSz="931398">
              <a:defRPr/>
            </a:pPr>
            <a:r>
              <a:rPr lang="en-US" dirty="0"/>
              <a:t>If you have a </a:t>
            </a:r>
            <a:r>
              <a:rPr lang="en-US" dirty="0" smtClean="0"/>
              <a:t>qualifying life event, </a:t>
            </a:r>
            <a:r>
              <a:rPr lang="en-US" dirty="0"/>
              <a:t>you can </a:t>
            </a:r>
            <a:r>
              <a:rPr lang="en-US" dirty="0" smtClean="0"/>
              <a:t>enroll during a Special Enrollment Period </a:t>
            </a:r>
            <a:r>
              <a:rPr lang="en-US" dirty="0"/>
              <a:t>(SEP) online or by phone. You can login to your account on </a:t>
            </a:r>
            <a:r>
              <a:rPr lang="en-US" u="sng" dirty="0"/>
              <a:t>HealthCare.gov</a:t>
            </a:r>
            <a:r>
              <a:rPr lang="en-US" dirty="0"/>
              <a:t> and click on the “Report a Life Change” button to start the SEP process. You can also call the </a:t>
            </a:r>
            <a:r>
              <a:rPr lang="en-US" dirty="0" smtClean="0"/>
              <a:t>Marketplace </a:t>
            </a:r>
            <a:r>
              <a:rPr lang="en-US" dirty="0"/>
              <a:t>Call Center to request an SEP at 1-800-318-2596. TTY users should call 1-855-889-4325. </a:t>
            </a:r>
          </a:p>
          <a:p>
            <a:r>
              <a:rPr lang="en-US" dirty="0" smtClean="0"/>
              <a:t>Remember,</a:t>
            </a:r>
            <a:r>
              <a:rPr lang="en-US" baseline="0" dirty="0" smtClean="0"/>
              <a:t> m</a:t>
            </a:r>
            <a:r>
              <a:rPr lang="en-US" dirty="0" smtClean="0"/>
              <a:t>ost </a:t>
            </a:r>
            <a:r>
              <a:rPr lang="en-US" dirty="0"/>
              <a:t>SEPs last 60 days from the date of the </a:t>
            </a:r>
            <a:r>
              <a:rPr lang="en-US" dirty="0" smtClean="0"/>
              <a:t>qualifying life change </a:t>
            </a:r>
            <a:r>
              <a:rPr lang="en-US" dirty="0"/>
              <a:t>in the Individual </a:t>
            </a:r>
            <a:r>
              <a:rPr lang="en-US" dirty="0" smtClean="0"/>
              <a:t>Marketplaces </a:t>
            </a:r>
            <a:r>
              <a:rPr lang="en-US" dirty="0"/>
              <a:t>and 30 days in the Small Business Health Options Program (SHOP) </a:t>
            </a:r>
            <a:r>
              <a:rPr lang="en-US" dirty="0" smtClean="0"/>
              <a:t>Marketplaces. </a:t>
            </a:r>
            <a:endParaRPr lang="en-US" dirty="0"/>
          </a:p>
          <a:p>
            <a:pPr defTabSz="931398">
              <a:defRPr/>
            </a:pPr>
            <a:r>
              <a:rPr lang="en-US" dirty="0"/>
              <a:t>If you have a </a:t>
            </a:r>
            <a:r>
              <a:rPr lang="en-US" dirty="0" smtClean="0"/>
              <a:t>life event and </a:t>
            </a:r>
            <a:r>
              <a:rPr lang="en-US" dirty="0"/>
              <a:t>apply for new health coverage, you’ll see a reminder message on your “Enroll-To-Do” list </a:t>
            </a:r>
            <a:r>
              <a:rPr lang="en-US" dirty="0" smtClean="0"/>
              <a:t>in your account on </a:t>
            </a:r>
            <a:r>
              <a:rPr lang="en-US" u="sng" dirty="0"/>
              <a:t>HealthCare.gov</a:t>
            </a:r>
            <a:r>
              <a:rPr lang="en-US" dirty="0"/>
              <a:t> </a:t>
            </a:r>
            <a:r>
              <a:rPr lang="en-US" dirty="0" smtClean="0"/>
              <a:t>to let </a:t>
            </a:r>
            <a:r>
              <a:rPr lang="en-US" dirty="0"/>
              <a:t>you know you’re eligible for </a:t>
            </a:r>
            <a:r>
              <a:rPr lang="en-US" dirty="0" smtClean="0"/>
              <a:t>an SEP. </a:t>
            </a:r>
            <a:endParaRPr lang="en-US" dirty="0"/>
          </a:p>
          <a:p>
            <a:r>
              <a:rPr lang="en-US" dirty="0" smtClean="0"/>
              <a:t>If</a:t>
            </a:r>
            <a:r>
              <a:rPr lang="en-US" baseline="0" dirty="0" smtClean="0"/>
              <a:t> you already have Marketplace coverage and report a life event, you’ll see a reminder message on your “Enroll-To-Do” list letting you know you’re eligible for an SEP. You’ll have the option to remain</a:t>
            </a:r>
            <a:r>
              <a:rPr lang="en-US" dirty="0" smtClean="0"/>
              <a:t> enrolled in your </a:t>
            </a:r>
            <a:r>
              <a:rPr lang="en-US" baseline="0" dirty="0" smtClean="0"/>
              <a:t>current plan or choose a new plan during your SEP</a:t>
            </a:r>
            <a:r>
              <a:rPr lang="en-US" dirty="0" smtClean="0"/>
              <a:t> timeframe.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25</a:t>
            </a:fld>
            <a:endParaRPr lang="en-US" dirty="0"/>
          </a:p>
        </p:txBody>
      </p:sp>
    </p:spTree>
    <p:extLst>
      <p:ext uri="{BB962C8B-B14F-4D97-AF65-F5344CB8AC3E}">
        <p14:creationId xmlns:p14="http://schemas.microsoft.com/office/powerpoint/2010/main" val="1888158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0713"/>
            <a:ext cx="4648200" cy="3487737"/>
          </a:xfrm>
        </p:spPr>
      </p:sp>
      <p:sp>
        <p:nvSpPr>
          <p:cNvPr id="3" name="Notes Placeholder 2"/>
          <p:cNvSpPr>
            <a:spLocks noGrp="1"/>
          </p:cNvSpPr>
          <p:nvPr>
            <p:ph type="body" idx="1"/>
          </p:nvPr>
        </p:nvSpPr>
        <p:spPr/>
        <p:txBody>
          <a:bodyPr/>
          <a:lstStyle/>
          <a:p>
            <a:pPr>
              <a:spcBef>
                <a:spcPts val="615"/>
              </a:spcBef>
            </a:pPr>
            <a:r>
              <a:rPr lang="en-US" dirty="0"/>
              <a:t>There are </a:t>
            </a:r>
            <a:r>
              <a:rPr lang="en-US" dirty="0" smtClean="0"/>
              <a:t>four </a:t>
            </a:r>
            <a:r>
              <a:rPr lang="en-US" dirty="0"/>
              <a:t>steps to using </a:t>
            </a:r>
            <a:r>
              <a:rPr lang="en-US" dirty="0" smtClean="0"/>
              <a:t>the Federally-facilitated and State-Partnership Marketplaces when</a:t>
            </a:r>
            <a:r>
              <a:rPr lang="en-US" baseline="0" dirty="0" smtClean="0"/>
              <a:t> enrolling or renewing coverage during open enrollment</a:t>
            </a:r>
            <a:r>
              <a:rPr lang="en-US" dirty="0" smtClean="0"/>
              <a:t>. </a:t>
            </a:r>
            <a:endParaRPr lang="en-US" dirty="0"/>
          </a:p>
          <a:p>
            <a:pPr marL="228513" indent="-228513">
              <a:spcBef>
                <a:spcPts val="615"/>
              </a:spcBef>
              <a:buAutoNum type="arabicPeriod"/>
            </a:pPr>
            <a:r>
              <a:rPr lang="en-US" dirty="0" smtClean="0"/>
              <a:t>Create an account. First provide some basic information. Then choose a user</a:t>
            </a:r>
            <a:r>
              <a:rPr lang="en-US" baseline="0" dirty="0" smtClean="0"/>
              <a:t> name, password, and security questions for added protection.</a:t>
            </a:r>
            <a:endParaRPr lang="en-US" dirty="0" smtClean="0"/>
          </a:p>
          <a:p>
            <a:pPr marL="228513" indent="-228513">
              <a:spcBef>
                <a:spcPts val="615"/>
              </a:spcBef>
              <a:buAutoNum type="arabicPeriod"/>
            </a:pPr>
            <a:r>
              <a:rPr lang="en-US" dirty="0" smtClean="0"/>
              <a:t>Apply. Next you’ll enter information about you and your family, including your income, tax household size, other coverage you’re eligible for, and more. Visit HealthCare.gov to get a checklist to help you gather the information you’ll need.</a:t>
            </a:r>
            <a:endParaRPr lang="en-US" dirty="0"/>
          </a:p>
          <a:p>
            <a:pPr marL="228513" indent="-228513">
              <a:spcBef>
                <a:spcPts val="615"/>
              </a:spcBef>
              <a:buAutoNum type="arabicPeriod"/>
            </a:pPr>
            <a:r>
              <a:rPr lang="en-US" dirty="0" smtClean="0"/>
              <a:t>Pick a plan. Next you’ll see the plans and programs you’re</a:t>
            </a:r>
            <a:r>
              <a:rPr lang="en-US" baseline="0" dirty="0" smtClean="0"/>
              <a:t> eligible for and compare them side-by-side. If requested, you’ll also find out if you can get lower costs on monthly premiums and out-of-pocket costs.</a:t>
            </a:r>
            <a:endParaRPr lang="en-US" dirty="0"/>
          </a:p>
          <a:p>
            <a:pPr marL="228513" indent="-228513">
              <a:spcBef>
                <a:spcPts val="615"/>
              </a:spcBef>
              <a:buAutoNum type="arabicPeriod"/>
            </a:pPr>
            <a:r>
              <a:rPr lang="en-US" dirty="0" smtClean="0"/>
              <a:t>Enroll</a:t>
            </a:r>
            <a:r>
              <a:rPr lang="en-US" dirty="0"/>
              <a:t>. </a:t>
            </a:r>
            <a:r>
              <a:rPr lang="en-US" dirty="0" smtClean="0"/>
              <a:t>Choose a plan that meets your needs and enroll. </a:t>
            </a:r>
            <a:endParaRPr lang="en-US" dirty="0"/>
          </a:p>
          <a:p>
            <a:pPr marL="173308" indent="-173308">
              <a:spcBef>
                <a:spcPts val="615"/>
              </a:spcBef>
            </a:pPr>
            <a:r>
              <a:rPr lang="en-US" dirty="0"/>
              <a:t>If you have any questions, there’s plenty of live and online help along the way. </a:t>
            </a:r>
          </a:p>
          <a:p>
            <a:pPr>
              <a:spcBef>
                <a:spcPts val="615"/>
              </a:spcBef>
            </a:pPr>
            <a:r>
              <a:rPr lang="en-US" dirty="0" smtClean="0"/>
              <a:t>Applying for affordability programs is optional. However, your eligibility information will still be verified against data sources even if you don’t apply for lower premiums.</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65726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2" y="4267203"/>
            <a:ext cx="6337302" cy="4114798"/>
          </a:xfrm>
        </p:spPr>
        <p:txBody>
          <a:bodyPr>
            <a:normAutofit fontScale="92500"/>
          </a:bodyPr>
          <a:lstStyle/>
          <a:p>
            <a:pPr defTabSz="931416">
              <a:defRPr/>
            </a:pPr>
            <a:r>
              <a:rPr lang="en-US" sz="1100" dirty="0"/>
              <a:t>Once you select a plan and enroll, you must pay your first premium directly to the insurance company – not to </a:t>
            </a:r>
            <a:r>
              <a:rPr lang="en-US" sz="1100" dirty="0" smtClean="0"/>
              <a:t>a Marketplace. </a:t>
            </a:r>
            <a:r>
              <a:rPr lang="en-US" sz="1100" dirty="0"/>
              <a:t>You’ll receive a link to the issuer’s payment site, if the issuer provided one. QHP issuers may, but aren’t required to, accept payment online at the time of enrollment. If there is no link, or if you complete plan selection via the </a:t>
            </a:r>
            <a:r>
              <a:rPr lang="en-US" sz="1100" dirty="0" smtClean="0"/>
              <a:t>Call Center, </a:t>
            </a:r>
            <a:r>
              <a:rPr lang="en-US" sz="1100" dirty="0"/>
              <a:t>contact the QHP issuer directly to inquire about other options to make premium payments. You must pay your first month’s premium by the insurer’s deadline to get coverage. </a:t>
            </a:r>
          </a:p>
          <a:p>
            <a:r>
              <a:rPr lang="en-US" sz="1100" dirty="0"/>
              <a:t>CMS requires issuers to accept a variety of payment methods, including paper checks, money orders, cashier's checks, electronic fund transfers (EFT), and pre-paid debit cards. They don’t have to accept credit card or debit card payments unless states make that a requirement, although many insurers currently accept all of these forms of payment. Therefore, it may vary from state to state and between insurers. </a:t>
            </a:r>
          </a:p>
          <a:p>
            <a:r>
              <a:rPr lang="en-US" sz="1100" dirty="0"/>
              <a:t>Each insurer sets its own payment deadline. Some insurers may accept your first payment after your coverage has become effective or pay for your care retroactively. Contact your insurer to find out when you need to make your payment and what flexibility they’re able to give you. </a:t>
            </a:r>
          </a:p>
          <a:p>
            <a:r>
              <a:rPr lang="en-US" sz="1100" dirty="0"/>
              <a:t>If you don’t pay your premiums, your enrollment may be terminated by your issuer. </a:t>
            </a:r>
            <a:r>
              <a:rPr lang="en-US" sz="1100" dirty="0" smtClean="0"/>
              <a:t>There’s </a:t>
            </a:r>
            <a:r>
              <a:rPr lang="en-US" sz="1100" dirty="0"/>
              <a:t>a 3 month grace period for you if you’re receiving an advanced payment of the premium tax </a:t>
            </a:r>
            <a:r>
              <a:rPr lang="en-US" sz="1100" dirty="0" smtClean="0"/>
              <a:t>credit (APTC), </a:t>
            </a:r>
            <a:r>
              <a:rPr lang="en-US" sz="1100" dirty="0"/>
              <a:t>as long as you paid at least </a:t>
            </a:r>
            <a:r>
              <a:rPr lang="en-US" sz="1100" dirty="0" smtClean="0"/>
              <a:t>1 </a:t>
            </a:r>
            <a:r>
              <a:rPr lang="en-US" sz="1100" dirty="0"/>
              <a:t>full month’s premium. </a:t>
            </a:r>
            <a:r>
              <a:rPr lang="en-US" sz="1100" dirty="0" smtClean="0"/>
              <a:t>If you’re not receiving APTC, the </a:t>
            </a:r>
            <a:r>
              <a:rPr lang="en-US" sz="1100" dirty="0"/>
              <a:t>exact length will vary depending on state law. </a:t>
            </a:r>
          </a:p>
          <a:p>
            <a:r>
              <a:rPr lang="en-US" sz="1100" dirty="0"/>
              <a:t>You’re free to end your enrollment in a QHP at any time – no Special Enrollment Period is required. </a:t>
            </a:r>
            <a:r>
              <a:rPr lang="en-US" sz="1100" dirty="0" smtClean="0"/>
              <a:t>To do so, you </a:t>
            </a:r>
            <a:r>
              <a:rPr lang="en-US" sz="1100" dirty="0"/>
              <a:t>must terminate your Federally-facilitated </a:t>
            </a:r>
            <a:r>
              <a:rPr lang="en-US" sz="1100" dirty="0" smtClean="0"/>
              <a:t>Marketplace </a:t>
            </a:r>
            <a:r>
              <a:rPr lang="en-US" sz="1100" dirty="0"/>
              <a:t>enrollment through the </a:t>
            </a:r>
            <a:r>
              <a:rPr lang="en-US" sz="1100" dirty="0" smtClean="0"/>
              <a:t>Marketplace and generally </a:t>
            </a:r>
            <a:r>
              <a:rPr lang="en-US" sz="1100" dirty="0"/>
              <a:t>may specify the effective date of termination as long as </a:t>
            </a:r>
            <a:r>
              <a:rPr lang="en-US" sz="1100" dirty="0" smtClean="0"/>
              <a:t>it’s </a:t>
            </a:r>
            <a:r>
              <a:rPr lang="en-US" sz="1100" dirty="0"/>
              <a:t>at least 14 days in advance. However, if you go for </a:t>
            </a:r>
            <a:r>
              <a:rPr lang="en-US" sz="1100" dirty="0" smtClean="0"/>
              <a:t>3 </a:t>
            </a:r>
            <a:r>
              <a:rPr lang="en-US" sz="1100" dirty="0"/>
              <a:t>months </a:t>
            </a:r>
            <a:r>
              <a:rPr lang="en-US" sz="1100" dirty="0" smtClean="0"/>
              <a:t>or more without </a:t>
            </a:r>
            <a:r>
              <a:rPr lang="en-US" sz="1100" dirty="0"/>
              <a:t>minimum essential coverage and don’t qualify for an exemption, you may have to pay a fee. To </a:t>
            </a:r>
            <a:r>
              <a:rPr lang="en-US" sz="1100" dirty="0" smtClean="0"/>
              <a:t>terminate enrollment, </a:t>
            </a:r>
            <a:r>
              <a:rPr lang="en-US" sz="1100" dirty="0"/>
              <a:t>log into your “MyAccount” </a:t>
            </a:r>
            <a:r>
              <a:rPr lang="en-US" sz="1100" dirty="0" smtClean="0"/>
              <a:t>on HealthCare.com and </a:t>
            </a:r>
            <a:r>
              <a:rPr lang="en-US" sz="1100" dirty="0"/>
              <a:t>navigate to the “My plans &amp; programs” tab. Then select the red button labeled “End (Terminate) All Coverage.” This will terminate </a:t>
            </a:r>
            <a:r>
              <a:rPr lang="en-US" sz="1100" dirty="0" smtClean="0"/>
              <a:t>coverage for the </a:t>
            </a:r>
            <a:r>
              <a:rPr lang="en-US" sz="1100" dirty="0"/>
              <a:t>entire enrollment group. In short, this process will apply if you’re single (enrollment group of 1), or request termination of the entire enrollment group (you and everyone else on your application). If you would like to terminate less than a full enrollment group, your enrollment group must use the “report a life change” functionality.</a:t>
            </a:r>
          </a:p>
          <a:p>
            <a:pPr marL="465555" indent="-465555"/>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27</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25" indent="-165225">
              <a:spcBef>
                <a:spcPts val="601"/>
              </a:spcBef>
              <a:buFont typeface="Wingdings" panose="05000000000000000000" pitchFamily="2" charset="2"/>
              <a:buChar char="§"/>
            </a:pPr>
            <a:r>
              <a:rPr lang="en-US" dirty="0" smtClean="0"/>
              <a:t>If you don’t agree with a decision made by a Health Insurance Marketplace, you may be able to file an appeal.</a:t>
            </a:r>
          </a:p>
          <a:p>
            <a:pPr marL="165225" indent="-165225">
              <a:spcBef>
                <a:spcPts val="601"/>
              </a:spcBef>
              <a:buFont typeface="Wingdings" panose="05000000000000000000" pitchFamily="2" charset="2"/>
              <a:buChar char="§"/>
            </a:pPr>
            <a:r>
              <a:rPr lang="en-US" dirty="0" smtClean="0"/>
              <a:t>You can appeal the following kinds of Marketplace decisions</a:t>
            </a:r>
          </a:p>
          <a:p>
            <a:pPr marL="342661" lvl="1" indent="-164158">
              <a:spcBef>
                <a:spcPts val="601"/>
              </a:spcBef>
              <a:buFont typeface="Arial" panose="020B0604020202020204" pitchFamily="34" charset="0"/>
              <a:buChar char="•"/>
            </a:pPr>
            <a:r>
              <a:rPr lang="en-US" dirty="0" smtClean="0"/>
              <a:t>Whether you’re eligible to buy a Marketplace plan</a:t>
            </a:r>
          </a:p>
          <a:p>
            <a:pPr marL="342661" lvl="1" indent="-164158">
              <a:spcBef>
                <a:spcPts val="601"/>
              </a:spcBef>
              <a:buFont typeface="Arial" panose="020B0604020202020204" pitchFamily="34" charset="0"/>
              <a:buChar char="•"/>
            </a:pPr>
            <a:r>
              <a:rPr lang="en-US" dirty="0" smtClean="0"/>
              <a:t>Whether you can enroll in a Marketplace plan outside the regular Open Enrollment Period</a:t>
            </a:r>
          </a:p>
          <a:p>
            <a:pPr marL="342661" lvl="1" indent="-164158">
              <a:spcBef>
                <a:spcPts val="601"/>
              </a:spcBef>
              <a:buFont typeface="Arial" panose="020B0604020202020204" pitchFamily="34" charset="0"/>
              <a:buChar char="•"/>
            </a:pPr>
            <a:r>
              <a:rPr lang="en-US" dirty="0" smtClean="0"/>
              <a:t>Whether you’re eligible for lower costs based on your income</a:t>
            </a:r>
          </a:p>
          <a:p>
            <a:pPr marL="342661" lvl="1" indent="-164158">
              <a:spcBef>
                <a:spcPts val="601"/>
              </a:spcBef>
              <a:buFont typeface="Arial" panose="020B0604020202020204" pitchFamily="34" charset="0"/>
              <a:buChar char="•"/>
            </a:pPr>
            <a:r>
              <a:rPr lang="en-US" dirty="0" smtClean="0"/>
              <a:t>The amount of savings you’re eligible for</a:t>
            </a:r>
          </a:p>
          <a:p>
            <a:pPr marL="342661" lvl="1" indent="-164158">
              <a:spcBef>
                <a:spcPts val="601"/>
              </a:spcBef>
              <a:buFont typeface="Arial" panose="020B0604020202020204" pitchFamily="34" charset="0"/>
              <a:buChar char="•"/>
            </a:pPr>
            <a:r>
              <a:rPr lang="en-US" dirty="0" smtClean="0"/>
              <a:t>Whether you’re eligible for Medicaid or the Children’s Health Insurance Program (CHIP)</a:t>
            </a:r>
          </a:p>
          <a:p>
            <a:pPr marL="342661" lvl="1" indent="-164158">
              <a:spcBef>
                <a:spcPts val="601"/>
              </a:spcBef>
              <a:buFont typeface="Arial" panose="020B0604020202020204" pitchFamily="34" charset="0"/>
              <a:buChar char="•"/>
            </a:pPr>
            <a:r>
              <a:rPr lang="en-US" dirty="0" smtClean="0"/>
              <a:t>Whether you’re eligible for an exemption from the individual responsibility requirement (fee)</a:t>
            </a:r>
          </a:p>
          <a:p>
            <a:pPr marL="605822" lvl="1" indent="-1652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28</a:t>
            </a:fld>
            <a:endParaRPr lang="en-US" dirty="0"/>
          </a:p>
        </p:txBody>
      </p:sp>
    </p:spTree>
    <p:extLst>
      <p:ext uri="{BB962C8B-B14F-4D97-AF65-F5344CB8AC3E}">
        <p14:creationId xmlns:p14="http://schemas.microsoft.com/office/powerpoint/2010/main" val="1459912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8" y="4415791"/>
            <a:ext cx="5543637" cy="4183380"/>
          </a:xfrm>
        </p:spPr>
        <p:txBody>
          <a:bodyPr>
            <a:normAutofit/>
          </a:bodyPr>
          <a:lstStyle/>
          <a:p>
            <a:pPr indent="-249273" defTabSz="797674"/>
            <a:r>
              <a:rPr lang="en-US" dirty="0" smtClean="0"/>
              <a:t>If you have questions or need help applying for coverage, there are resources, including a toll-free Call Centers and websites with plan comparison tools. There is also Marketplace-approved </a:t>
            </a:r>
            <a:r>
              <a:rPr lang="en-US" dirty="0"/>
              <a:t>in-person help is available </a:t>
            </a:r>
            <a:r>
              <a:rPr lang="en-US" dirty="0" smtClean="0"/>
              <a:t>through several programs to help you with the process of enrolling and using health insurance, including the Navigator program. </a:t>
            </a:r>
          </a:p>
          <a:p>
            <a:pPr indent="-249273" defTabSz="797674"/>
            <a:r>
              <a:rPr lang="en-US" dirty="0" smtClean="0"/>
              <a:t>Use </a:t>
            </a:r>
            <a:r>
              <a:rPr lang="en-US" dirty="0"/>
              <a:t>the Find Local Help tool at </a:t>
            </a:r>
            <a:r>
              <a:rPr lang="en-US" u="sng" dirty="0" smtClean="0"/>
              <a:t>LocalHelp.HealthCare.gov</a:t>
            </a:r>
            <a:r>
              <a:rPr lang="en-US" dirty="0" smtClean="0"/>
              <a:t> </a:t>
            </a:r>
            <a:r>
              <a:rPr lang="en-US" dirty="0"/>
              <a:t>to find </a:t>
            </a:r>
            <a:r>
              <a:rPr lang="en-US" dirty="0" smtClean="0"/>
              <a:t>local, personal </a:t>
            </a:r>
            <a:r>
              <a:rPr lang="en-US" dirty="0"/>
              <a:t>help applying for health coverage</a:t>
            </a:r>
            <a:r>
              <a:rPr lang="en-US" dirty="0" smtClean="0"/>
              <a:t>.</a:t>
            </a:r>
          </a:p>
          <a:p>
            <a:pPr>
              <a:spcBef>
                <a:spcPts val="600"/>
              </a:spcBef>
            </a:pPr>
            <a:r>
              <a:rPr lang="en-US" dirty="0" smtClean="0"/>
              <a:t>Language</a:t>
            </a:r>
            <a:r>
              <a:rPr lang="en-US" baseline="0" dirty="0" smtClean="0"/>
              <a:t> assistance is available through interpreters, Call Center support, and print and web resources.</a:t>
            </a:r>
            <a:r>
              <a:rPr lang="en-US" dirty="0" smtClean="0"/>
              <a:t> </a:t>
            </a:r>
          </a:p>
          <a:p>
            <a:pPr>
              <a:spcBef>
                <a:spcPts val="600"/>
              </a:spcBef>
            </a:pPr>
            <a:r>
              <a:rPr lang="en-US" dirty="0" smtClean="0">
                <a:latin typeface="Calibri" pitchFamily="34" charset="0"/>
                <a:cs typeface="Calibri" pitchFamily="34" charset="0"/>
              </a:rPr>
              <a:t>Help is available to complete application in j</a:t>
            </a:r>
            <a:r>
              <a:rPr lang="en-US" dirty="0" smtClean="0"/>
              <a:t>ob aids in 33 languages.  </a:t>
            </a:r>
            <a:endParaRPr lang="en-US" dirty="0" smtClean="0">
              <a:latin typeface="Calibri" pitchFamily="34" charset="0"/>
              <a:cs typeface="Calibri" pitchFamily="34" charset="0"/>
            </a:endParaRPr>
          </a:p>
          <a:p>
            <a:pPr indent="-249273" defTabSz="797674"/>
            <a:endParaRPr lang="en-US" dirty="0" smtClean="0"/>
          </a:p>
        </p:txBody>
      </p:sp>
      <p:sp>
        <p:nvSpPr>
          <p:cNvPr id="4" name="Slide Number Placeholder 3"/>
          <p:cNvSpPr>
            <a:spLocks noGrp="1"/>
          </p:cNvSpPr>
          <p:nvPr>
            <p:ph type="sldNum" sz="quarter" idx="10"/>
          </p:nvPr>
        </p:nvSpPr>
        <p:spPr/>
        <p:txBody>
          <a:bodyPr/>
          <a:lstStyle/>
          <a:p>
            <a:fld id="{69E08E8E-237C-40A9-BE2E-263B56C8B7CA}" type="slidenum">
              <a:rPr lang="en-US" smtClean="0"/>
              <a:pPr/>
              <a:t>29</a:t>
            </a:fld>
            <a:endParaRPr lang="en-US" dirty="0"/>
          </a:p>
        </p:txBody>
      </p:sp>
    </p:spTree>
    <p:extLst>
      <p:ext uri="{BB962C8B-B14F-4D97-AF65-F5344CB8AC3E}">
        <p14:creationId xmlns:p14="http://schemas.microsoft.com/office/powerpoint/2010/main" val="70089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3568"/>
            <a:ext cx="5532120" cy="4183380"/>
          </a:xfrm>
        </p:spPr>
        <p:txBody>
          <a:bodyPr>
            <a:normAutofit/>
          </a:bodyPr>
          <a:lstStyle/>
          <a:p>
            <a:r>
              <a:rPr lang="en-US" dirty="0"/>
              <a:t>The Health Insurance Marketplace is designed to help find and buy health insurance that fits your budget.</a:t>
            </a:r>
          </a:p>
          <a:p>
            <a:r>
              <a:rPr lang="en-US" dirty="0"/>
              <a:t>Health insurance plans in the Marketplace offer comprehensive coverage, from doctors to medications to hospital visits. Some plans provide only dental benefits. Marketplace plans that provide medical benefits are called qualified health plans (QHPs). Marketplace plans that cover only dental services are called qualified dental plans (QDPs) or stand-alone dental plans (SADPs). You can compare all your insurance options based on price, benefits, quality, and other features that may be important to you, in plain language that makes sense.</a:t>
            </a:r>
          </a:p>
          <a:p>
            <a:r>
              <a:rPr lang="en-US" dirty="0"/>
              <a:t>A Marketplace, whether operated by a state or by the federal government, is sometimes referred to as a Health Insurance Exchange . </a:t>
            </a:r>
          </a:p>
          <a:p>
            <a:r>
              <a:rPr lang="en-US" dirty="0"/>
              <a:t>You’ll know you’re getting a quality health plan at a reasonable price, because the coverage and benefits information and premium rates are readily available.</a:t>
            </a:r>
          </a:p>
          <a:p>
            <a:r>
              <a:rPr lang="en-US" dirty="0"/>
              <a:t>There’s a Marketplace for small employers too. It’s called the Small Business Health Options Program, or SHOP. We’ll briefly talk about SHOP later. This session focuses on the Individual Marketplace.</a:t>
            </a:r>
          </a:p>
          <a:p>
            <a:pPr>
              <a:spcBef>
                <a:spcPts val="604"/>
              </a:spcBef>
            </a:pPr>
            <a:r>
              <a:rPr lang="en-US" baseline="0" dirty="0" smtClean="0"/>
              <a:t>This session focuses on the eligibility and enrollment process available through HeathCare.gov (Federally-facilitated Health Insurance Marketplace). If you aren’t in a state that’s using HealthCare.gov please check with your State-based Marketplace for information on the process that applies.</a:t>
            </a:r>
          </a:p>
        </p:txBody>
      </p:sp>
      <p:sp>
        <p:nvSpPr>
          <p:cNvPr id="4" name="Slide Number Placeholder 3"/>
          <p:cNvSpPr>
            <a:spLocks noGrp="1"/>
          </p:cNvSpPr>
          <p:nvPr>
            <p:ph type="sldNum" sz="quarter" idx="10"/>
          </p:nvPr>
        </p:nvSpPr>
        <p:spPr/>
        <p:txBody>
          <a:bodyPr/>
          <a:lstStyle/>
          <a:p>
            <a:fld id="{5E64BDDF-6235-4F77-BA63-72C44C840117}" type="slidenum">
              <a:rPr lang="en-US" smtClean="0"/>
              <a:t>3</a:t>
            </a:fld>
            <a:endParaRPr lang="en-US" dirty="0"/>
          </a:p>
        </p:txBody>
      </p:sp>
    </p:spTree>
    <p:extLst>
      <p:ext uri="{BB962C8B-B14F-4D97-AF65-F5344CB8AC3E}">
        <p14:creationId xmlns:p14="http://schemas.microsoft.com/office/powerpoint/2010/main" val="1070016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21" y="4415791"/>
            <a:ext cx="5797764" cy="4183380"/>
          </a:xfrm>
        </p:spPr>
        <p:txBody>
          <a:bodyPr/>
          <a:lstStyle/>
          <a:p>
            <a:r>
              <a:rPr lang="en-US" dirty="0" smtClean="0"/>
              <a:t>There’s a National Marketplace Call Center for consumers who live in states operating Federally-facilitated and State-Partnership Marketplaces. </a:t>
            </a:r>
            <a:r>
              <a:rPr lang="en-US" dirty="0"/>
              <a:t>When you call, you’ll be asked what state you live in. </a:t>
            </a:r>
            <a:r>
              <a:rPr lang="en-US" dirty="0" smtClean="0"/>
              <a:t>The number for the Marketplace Call Center is 1-800-318-2596. TTY users should call 1-855-889-4325.</a:t>
            </a:r>
          </a:p>
          <a:p>
            <a:r>
              <a:rPr lang="en-US" dirty="0" smtClean="0"/>
              <a:t>Customer service</a:t>
            </a:r>
            <a:r>
              <a:rPr lang="en-US" baseline="0" dirty="0" smtClean="0"/>
              <a:t> </a:t>
            </a:r>
            <a:r>
              <a:rPr lang="en-US" dirty="0"/>
              <a:t>r</a:t>
            </a:r>
            <a:r>
              <a:rPr lang="en-US" baseline="0" dirty="0" smtClean="0"/>
              <a:t>epresentatives are available 24 hours a day, 7 days a week, including New Year's Day. The Call Center is closed on Memorial Day,</a:t>
            </a:r>
            <a:r>
              <a:rPr lang="en-US" dirty="0" smtClean="0"/>
              <a:t> </a:t>
            </a:r>
            <a:r>
              <a:rPr lang="en-US" baseline="0" dirty="0" smtClean="0"/>
              <a:t>the Fourth of July</a:t>
            </a:r>
            <a:r>
              <a:rPr lang="en-US" dirty="0" smtClean="0"/>
              <a:t>, Labor </a:t>
            </a:r>
            <a:r>
              <a:rPr lang="en-US" dirty="0"/>
              <a:t>Day, </a:t>
            </a:r>
            <a:r>
              <a:rPr lang="en-US" dirty="0" smtClean="0"/>
              <a:t>Thanksgiving</a:t>
            </a:r>
            <a:r>
              <a:rPr lang="en-US" dirty="0"/>
              <a:t>, </a:t>
            </a:r>
            <a:r>
              <a:rPr lang="en-US" dirty="0" smtClean="0"/>
              <a:t>and Christmas. </a:t>
            </a:r>
            <a:endParaRPr lang="en-US" baseline="0" dirty="0" smtClean="0"/>
          </a:p>
          <a:p>
            <a:r>
              <a:rPr lang="en-US" baseline="0" dirty="0" smtClean="0"/>
              <a:t>Customer service </a:t>
            </a:r>
            <a:r>
              <a:rPr lang="en-US" dirty="0"/>
              <a:t>r</a:t>
            </a:r>
            <a:r>
              <a:rPr lang="en-US" baseline="0" dirty="0" smtClean="0"/>
              <a:t>epresentatives </a:t>
            </a:r>
            <a:r>
              <a:rPr lang="en-US" dirty="0" smtClean="0"/>
              <a:t>can </a:t>
            </a:r>
            <a:r>
              <a:rPr lang="en-US" dirty="0"/>
              <a:t>help you complete the entire application </a:t>
            </a:r>
            <a:r>
              <a:rPr lang="en-US" dirty="0" smtClean="0"/>
              <a:t>and enrollment process </a:t>
            </a:r>
            <a:r>
              <a:rPr lang="en-US" dirty="0"/>
              <a:t>from beginning to end with information you provide over the phone, including reviewing your options and helping you enroll in a plan</a:t>
            </a:r>
            <a:r>
              <a:rPr lang="en-US" dirty="0" smtClean="0"/>
              <a:t>. They can </a:t>
            </a:r>
            <a:r>
              <a:rPr lang="en-US" dirty="0"/>
              <a:t>also answer questions as you fill out an online or paper </a:t>
            </a:r>
            <a:r>
              <a:rPr lang="en-US" dirty="0" smtClean="0"/>
              <a:t>application and refer you to local help resources in your community.</a:t>
            </a:r>
          </a:p>
          <a:p>
            <a:r>
              <a:rPr lang="en-US" dirty="0"/>
              <a:t>The </a:t>
            </a:r>
            <a:r>
              <a:rPr lang="en-US" dirty="0" smtClean="0"/>
              <a:t>Call Center </a:t>
            </a:r>
            <a:r>
              <a:rPr lang="en-US" dirty="0"/>
              <a:t>provides objective information in English and in Spanish. It also uses a language line to provide assistance </a:t>
            </a:r>
            <a:r>
              <a:rPr lang="en-US" dirty="0" smtClean="0"/>
              <a:t>for more than 240 </a:t>
            </a:r>
            <a:r>
              <a:rPr lang="en-US" dirty="0"/>
              <a:t>additional languages.</a:t>
            </a:r>
          </a:p>
          <a:p>
            <a:pPr marL="7938" indent="-7938"/>
            <a:r>
              <a:rPr lang="en-US" b="1" dirty="0"/>
              <a:t>NOTE</a:t>
            </a:r>
            <a:r>
              <a:rPr lang="en-US" b="1" dirty="0" smtClean="0"/>
              <a:t>: </a:t>
            </a:r>
            <a:r>
              <a:rPr lang="en-US" dirty="0" smtClean="0"/>
              <a:t>You </a:t>
            </a:r>
            <a:r>
              <a:rPr lang="en-US" dirty="0"/>
              <a:t>may be referred if you live in a state </a:t>
            </a:r>
            <a:r>
              <a:rPr lang="en-US" dirty="0" smtClean="0"/>
              <a:t>with a State-based Marketplace </a:t>
            </a:r>
            <a:r>
              <a:rPr lang="en-US" dirty="0"/>
              <a:t>or </a:t>
            </a:r>
            <a:r>
              <a:rPr lang="en-US" dirty="0" smtClean="0"/>
              <a:t>SHOP to your state’s Call Center.</a:t>
            </a:r>
            <a:endParaRPr lang="en-US" b="1" dirty="0"/>
          </a:p>
          <a:p>
            <a:endParaRPr lang="en-US" baseline="0"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30</a:t>
            </a:fld>
            <a:endParaRPr lang="en-US" dirty="0"/>
          </a:p>
        </p:txBody>
      </p:sp>
    </p:spTree>
    <p:extLst>
      <p:ext uri="{BB962C8B-B14F-4D97-AF65-F5344CB8AC3E}">
        <p14:creationId xmlns:p14="http://schemas.microsoft.com/office/powerpoint/2010/main" val="3689931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21" y="4415791"/>
            <a:ext cx="5797764" cy="4183380"/>
          </a:xfrm>
        </p:spPr>
        <p:txBody>
          <a:bodyPr/>
          <a:lstStyle/>
          <a:p>
            <a:r>
              <a:rPr lang="en-US" dirty="0"/>
              <a:t>There’s a </a:t>
            </a:r>
            <a:r>
              <a:rPr lang="en-US" dirty="0" smtClean="0"/>
              <a:t>Small Business Health Options Program (SHOP) </a:t>
            </a:r>
            <a:r>
              <a:rPr lang="en-US" dirty="0"/>
              <a:t>Call Center where </a:t>
            </a:r>
            <a:r>
              <a:rPr lang="en-US" dirty="0" smtClean="0"/>
              <a:t>you can get your SHOP questions </a:t>
            </a:r>
            <a:r>
              <a:rPr lang="en-US" dirty="0"/>
              <a:t>answered by a customer service representative at 1-800-706-7893 or (TTY </a:t>
            </a:r>
            <a:r>
              <a:rPr lang="en-US" dirty="0" smtClean="0"/>
              <a:t>711). </a:t>
            </a:r>
            <a:r>
              <a:rPr lang="en-US" dirty="0"/>
              <a:t>The </a:t>
            </a:r>
            <a:r>
              <a:rPr lang="en-US" dirty="0" smtClean="0"/>
              <a:t>Call Center </a:t>
            </a:r>
            <a:r>
              <a:rPr lang="en-US" dirty="0"/>
              <a:t>is open Monday through Friday, 9 a.m. to 7 p.m. </a:t>
            </a:r>
            <a:r>
              <a:rPr lang="en-US" dirty="0" smtClean="0"/>
              <a:t>ET</a:t>
            </a:r>
            <a:r>
              <a:rPr lang="en-US" dirty="0"/>
              <a:t>. </a:t>
            </a:r>
            <a:endParaRPr lang="en-US" dirty="0" smtClean="0"/>
          </a:p>
          <a:p>
            <a:r>
              <a:rPr lang="en-US" baseline="0" dirty="0" smtClean="0"/>
              <a:t>If your state has its own SHOP, you will be referred to its SHOP Call Center.</a:t>
            </a:r>
          </a:p>
        </p:txBody>
      </p:sp>
      <p:sp>
        <p:nvSpPr>
          <p:cNvPr id="6" name="Slide Number Placeholder 5"/>
          <p:cNvSpPr>
            <a:spLocks noGrp="1"/>
          </p:cNvSpPr>
          <p:nvPr>
            <p:ph type="sldNum" sz="quarter" idx="12"/>
          </p:nvPr>
        </p:nvSpPr>
        <p:spPr/>
        <p:txBody>
          <a:bodyPr/>
          <a:lstStyle/>
          <a:p>
            <a:fld id="{EFA87BB9-CDB7-42F1-A4FD-32CAE01FAC8B}" type="slidenum">
              <a:rPr lang="en-US" smtClean="0"/>
              <a:pPr/>
              <a:t>31</a:t>
            </a:fld>
            <a:endParaRPr lang="en-US" dirty="0"/>
          </a:p>
        </p:txBody>
      </p:sp>
    </p:spTree>
    <p:extLst>
      <p:ext uri="{BB962C8B-B14F-4D97-AF65-F5344CB8AC3E}">
        <p14:creationId xmlns:p14="http://schemas.microsoft.com/office/powerpoint/2010/main" val="368993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153573" cy="4183380"/>
          </a:xfrm>
        </p:spPr>
        <p:txBody>
          <a:bodyPr>
            <a:normAutofit/>
          </a:bodyPr>
          <a:lstStyle/>
          <a:p>
            <a:pPr defTabSz="956043">
              <a:spcBef>
                <a:spcPts val="611"/>
              </a:spcBef>
              <a:defRPr/>
            </a:pPr>
            <a:r>
              <a:rPr lang="en-US" dirty="0"/>
              <a:t>Medicare isn’t a part of the Health Insurance </a:t>
            </a:r>
            <a:r>
              <a:rPr lang="en-US" dirty="0" smtClean="0"/>
              <a:t>Marketplaces. </a:t>
            </a:r>
            <a:r>
              <a:rPr lang="en-US" dirty="0"/>
              <a:t>Medicare Part A provides minimum essential coverage. If you have Medicare, you don’t have to do anything related to the </a:t>
            </a:r>
            <a:r>
              <a:rPr lang="en-US" dirty="0" smtClean="0"/>
              <a:t>Marketplaces. </a:t>
            </a:r>
            <a:r>
              <a:rPr lang="en-US" dirty="0"/>
              <a:t>The </a:t>
            </a:r>
            <a:r>
              <a:rPr lang="en-US" dirty="0" smtClean="0"/>
              <a:t>Marketplaces don’t </a:t>
            </a:r>
            <a:r>
              <a:rPr lang="en-US" dirty="0"/>
              <a:t>change your Medicare plan choices or your benefits. Medicare plans and supplement (Medigap) policies aren’t available in the </a:t>
            </a:r>
            <a:r>
              <a:rPr lang="en-US" dirty="0" smtClean="0"/>
              <a:t>Marketplaces. </a:t>
            </a:r>
            <a:endParaRPr lang="en-US" dirty="0"/>
          </a:p>
          <a:p>
            <a:pPr>
              <a:spcBef>
                <a:spcPts val="611"/>
              </a:spcBef>
            </a:pPr>
            <a:r>
              <a:rPr lang="en-US" dirty="0" smtClean="0">
                <a:effectLst/>
              </a:rPr>
              <a:t>It’s against the law for someone who knows that you have Medicare to sell or issue you a Marketplaces policy. This is true even if you have only Medicare Part A or only Part B. The exception is coverage from your employer, including through the Small Business </a:t>
            </a:r>
            <a:r>
              <a:rPr lang="en-US" dirty="0" smtClean="0"/>
              <a:t>Health </a:t>
            </a:r>
            <a:r>
              <a:rPr lang="en-US" dirty="0" smtClean="0">
                <a:effectLst/>
              </a:rPr>
              <a:t>Options Program. </a:t>
            </a:r>
          </a:p>
          <a:p>
            <a:pPr>
              <a:spcBef>
                <a:spcPts val="611"/>
              </a:spcBef>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BC1C41-9F85-4D8C-BB5F-8EE01A3222FB}" type="slidenum">
              <a:rPr lang="en-US" smtClean="0"/>
              <a:t>32</a:t>
            </a:fld>
            <a:endParaRPr lang="en-US" dirty="0"/>
          </a:p>
        </p:txBody>
      </p:sp>
    </p:spTree>
    <p:extLst>
      <p:ext uri="{BB962C8B-B14F-4D97-AF65-F5344CB8AC3E}">
        <p14:creationId xmlns:p14="http://schemas.microsoft.com/office/powerpoint/2010/main" val="1108508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2" y="4415791"/>
            <a:ext cx="5779328" cy="4183380"/>
          </a:xfrm>
        </p:spPr>
        <p:txBody>
          <a:bodyPr>
            <a:normAutofit/>
          </a:bodyPr>
          <a:lstStyle/>
          <a:p>
            <a:r>
              <a:rPr lang="en-US" dirty="0" smtClean="0"/>
              <a:t>From Coverage to Care is an initiative to help people with new health care coverage understand their benefits and connect to primary care and the preventive services that’re right for them, so they can live a long and healthy life. This information is helpful for you on your journey from coverage to care. </a:t>
            </a:r>
          </a:p>
          <a:p>
            <a:r>
              <a:rPr lang="en-US" dirty="0" smtClean="0"/>
              <a:t>The Enrollment</a:t>
            </a:r>
            <a:r>
              <a:rPr lang="en-US" baseline="0" dirty="0" smtClean="0"/>
              <a:t> Toolkit can help you learn more about what you need to know before choosing and enrolling in a plan, including information on copayments, deductibles, and financial assistance. Once enrolled, the “Roadmap to Better Care and a Healthier You” provides help on using your insurance, finding a doctor, and receiving primary care and certain preventive services.</a:t>
            </a:r>
          </a:p>
          <a:p>
            <a:r>
              <a:rPr lang="en-US" dirty="0" smtClean="0"/>
              <a:t>Print resources include the full “Roadmap” booklet and the 8 individual steps</a:t>
            </a:r>
            <a:r>
              <a:rPr lang="en-US" baseline="0" dirty="0" smtClean="0"/>
              <a:t> (and consumer tools) available in 8 languages</a:t>
            </a:r>
            <a:r>
              <a:rPr lang="en-US" dirty="0" smtClean="0"/>
              <a:t>, the Enrollment Toolkit, and Discussion Guide are available in </a:t>
            </a:r>
            <a:r>
              <a:rPr lang="en-US" sz="1200" b="0" dirty="0" smtClean="0"/>
              <a:t>English, Spanish, Korean, Chinese, Vietnamese, Haitian, Creole, Arabic, and Russian. There is also a Tribal version</a:t>
            </a:r>
            <a:r>
              <a:rPr lang="en-US" sz="1200" b="1" dirty="0" smtClean="0"/>
              <a:t>.</a:t>
            </a:r>
            <a:r>
              <a:rPr lang="en-US" dirty="0" smtClean="0"/>
              <a:t> </a:t>
            </a:r>
          </a:p>
          <a:p>
            <a:r>
              <a:rPr lang="en-US" dirty="0" smtClean="0"/>
              <a:t>To view the resources, print, download, or order free copies, please </a:t>
            </a:r>
            <a:r>
              <a:rPr lang="en-US" dirty="0"/>
              <a:t>go to </a:t>
            </a:r>
            <a:r>
              <a:rPr lang="en-US" dirty="0" smtClean="0">
                <a:hlinkClick r:id="rId3"/>
              </a:rPr>
              <a:t>Marketplace.cms.gov/technical-assistance-resources/c2c.html</a:t>
            </a:r>
            <a:r>
              <a:rPr lang="en-US" dirty="0" smtClean="0"/>
              <a:t>. </a:t>
            </a:r>
          </a:p>
          <a:p>
            <a:r>
              <a:rPr lang="en-US" dirty="0" smtClean="0">
                <a:solidFill>
                  <a:prstClr val="black"/>
                </a:solidFill>
              </a:rPr>
              <a:t>Companion </a:t>
            </a:r>
            <a:r>
              <a:rPr lang="en-US" dirty="0">
                <a:solidFill>
                  <a:prstClr val="black"/>
                </a:solidFill>
              </a:rPr>
              <a:t>videos are available in English and </a:t>
            </a:r>
            <a:r>
              <a:rPr lang="en-US" dirty="0" smtClean="0">
                <a:solidFill>
                  <a:prstClr val="black"/>
                </a:solidFill>
              </a:rPr>
              <a:t>Spanish and can be accessed at the link above.</a:t>
            </a:r>
            <a:endParaRPr lang="en-US" dirty="0" smtClean="0"/>
          </a:p>
        </p:txBody>
      </p:sp>
      <p:sp>
        <p:nvSpPr>
          <p:cNvPr id="5" name="Slide Number Placeholder 4"/>
          <p:cNvSpPr>
            <a:spLocks noGrp="1"/>
          </p:cNvSpPr>
          <p:nvPr>
            <p:ph type="sldNum" sz="quarter" idx="11"/>
          </p:nvPr>
        </p:nvSpPr>
        <p:spPr/>
        <p:txBody>
          <a:bodyPr/>
          <a:lstStyle/>
          <a:p>
            <a:fld id="{5E64BDDF-6235-4F77-BA63-72C44C840117}" type="slidenum">
              <a:rPr lang="en-US" smtClean="0"/>
              <a:t>33</a:t>
            </a:fld>
            <a:endParaRPr lang="en-US" dirty="0"/>
          </a:p>
        </p:txBody>
      </p:sp>
    </p:spTree>
    <p:extLst>
      <p:ext uri="{BB962C8B-B14F-4D97-AF65-F5344CB8AC3E}">
        <p14:creationId xmlns:p14="http://schemas.microsoft.com/office/powerpoint/2010/main" val="1108910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smtClean="0"/>
              <a:t>You can get up-to-date information to help you counsel people about Heath Insurance Marketplaces at Marketplace.cms.gov. There’s access to consumer materials, training materials (including videos), research and more. You can sign up for updates as well. This is also where organizations</a:t>
            </a:r>
            <a:r>
              <a:rPr lang="en-US" baseline="0" dirty="0" smtClean="0"/>
              <a:t> </a:t>
            </a:r>
            <a:r>
              <a:rPr lang="en-US" dirty="0" smtClean="0"/>
              <a:t>can apply to become certified application counselors and Champions for Coverage.</a:t>
            </a:r>
          </a:p>
          <a:p>
            <a:pPr>
              <a:spcBef>
                <a:spcPts val="611"/>
              </a:spcBef>
            </a:pPr>
            <a:endParaRPr lang="en-US" dirty="0" smtClean="0"/>
          </a:p>
        </p:txBody>
      </p:sp>
      <p:sp>
        <p:nvSpPr>
          <p:cNvPr id="6" name="Slide Number Placeholder 5"/>
          <p:cNvSpPr>
            <a:spLocks noGrp="1"/>
          </p:cNvSpPr>
          <p:nvPr>
            <p:ph type="sldNum" sz="quarter" idx="12"/>
          </p:nvPr>
        </p:nvSpPr>
        <p:spPr/>
        <p:txBody>
          <a:bodyPr/>
          <a:lstStyle/>
          <a:p>
            <a:fld id="{E383EAA7-1125-4C4D-9850-00C37E7661D5}" type="slidenum">
              <a:rPr lang="en-US" smtClean="0"/>
              <a:t>34</a:t>
            </a:fld>
            <a:endParaRPr lang="en-US" dirty="0"/>
          </a:p>
        </p:txBody>
      </p:sp>
    </p:spTree>
    <p:extLst>
      <p:ext uri="{BB962C8B-B14F-4D97-AF65-F5344CB8AC3E}">
        <p14:creationId xmlns:p14="http://schemas.microsoft.com/office/powerpoint/2010/main" val="85932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pPr>
            <a:r>
              <a:rPr lang="en-US" b="1" dirty="0"/>
              <a:t>Need more information about the </a:t>
            </a:r>
            <a:r>
              <a:rPr lang="en-US" b="1" dirty="0" smtClean="0"/>
              <a:t>Health </a:t>
            </a:r>
            <a:r>
              <a:rPr lang="en-US" b="1" dirty="0"/>
              <a:t>Insurance Marketplace?</a:t>
            </a:r>
          </a:p>
          <a:p>
            <a:pPr>
              <a:spcBef>
                <a:spcPts val="611"/>
              </a:spcBef>
            </a:pPr>
            <a:r>
              <a:rPr lang="en-US" dirty="0"/>
              <a:t>Sign up to get email and text alerts </a:t>
            </a:r>
            <a:r>
              <a:rPr lang="en-US" dirty="0" smtClean="0"/>
              <a:t>at </a:t>
            </a:r>
            <a:r>
              <a:rPr lang="en-US" dirty="0" smtClean="0">
                <a:hlinkClick r:id="rId3"/>
              </a:rPr>
              <a:t>HealthCare.gov/subscribe/</a:t>
            </a:r>
            <a:r>
              <a:rPr lang="en-US" dirty="0" smtClean="0"/>
              <a:t>.</a:t>
            </a:r>
          </a:p>
          <a:p>
            <a:pPr>
              <a:spcBef>
                <a:spcPts val="611"/>
              </a:spcBef>
            </a:pPr>
            <a:r>
              <a:rPr lang="en-US" dirty="0" smtClean="0">
                <a:hlinkClick r:id="rId4"/>
              </a:rPr>
              <a:t>CuidadoDeSalud.gov/es/</a:t>
            </a:r>
            <a:r>
              <a:rPr lang="en-US" dirty="0" smtClean="0"/>
              <a:t> provides</a:t>
            </a:r>
            <a:r>
              <a:rPr lang="en-US" baseline="0" dirty="0" smtClean="0"/>
              <a:t> the HealthCare.gov information in</a:t>
            </a:r>
            <a:r>
              <a:rPr lang="en-US" dirty="0" smtClean="0"/>
              <a:t> Spanish.</a:t>
            </a:r>
          </a:p>
          <a:p>
            <a:pPr>
              <a:spcBef>
                <a:spcPts val="611"/>
              </a:spcBef>
            </a:pPr>
            <a:r>
              <a:rPr lang="en-US" dirty="0" smtClean="0"/>
              <a:t>Updates </a:t>
            </a:r>
            <a:r>
              <a:rPr lang="en-US" dirty="0"/>
              <a:t>and resources for </a:t>
            </a:r>
            <a:r>
              <a:rPr lang="en-US" dirty="0" smtClean="0"/>
              <a:t>partner and stakeholder </a:t>
            </a:r>
            <a:r>
              <a:rPr lang="en-US" dirty="0"/>
              <a:t>organizations are available at </a:t>
            </a:r>
            <a:r>
              <a:rPr lang="en-US" dirty="0" smtClean="0"/>
              <a:t>Marketplace.cms.gov.</a:t>
            </a:r>
          </a:p>
          <a:p>
            <a:pPr>
              <a:spcBef>
                <a:spcPts val="611"/>
              </a:spcBef>
            </a:pPr>
            <a:r>
              <a:rPr lang="en-US" dirty="0" smtClean="0"/>
              <a:t>Like </a:t>
            </a:r>
            <a:r>
              <a:rPr lang="en-US" dirty="0"/>
              <a:t>us on Facebook and follow us on </a:t>
            </a:r>
            <a:r>
              <a:rPr lang="en-US" dirty="0" smtClean="0"/>
              <a:t>Twitter!</a:t>
            </a:r>
            <a:endParaRPr lang="en-US" dirty="0"/>
          </a:p>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4230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smtClean="0"/>
              <a:t>Here are some key points to remember:</a:t>
            </a:r>
          </a:p>
          <a:p>
            <a:pPr marL="178141" lvl="1" indent="-178141" defTabSz="799429">
              <a:spcBef>
                <a:spcPts val="611"/>
              </a:spcBef>
              <a:buFont typeface="Wingdings" pitchFamily="2" charset="2"/>
              <a:buChar char="§"/>
            </a:pPr>
            <a:r>
              <a:rPr lang="en-US" dirty="0" smtClean="0"/>
              <a:t>A Marketplace is a way for qualified individuals and families to find and buy health insurance</a:t>
            </a:r>
          </a:p>
          <a:p>
            <a:pPr marL="348999" lvl="1" indent="-172109">
              <a:lnSpc>
                <a:spcPct val="110000"/>
              </a:lnSpc>
              <a:spcBef>
                <a:spcPts val="601"/>
              </a:spcBef>
              <a:buFont typeface="Arial" panose="020B0604020202020204" pitchFamily="34" charset="0"/>
              <a:buChar char="•"/>
            </a:pPr>
            <a:r>
              <a:rPr lang="en-US" dirty="0" smtClean="0"/>
              <a:t>You may enroll or change plans during a Special Enrollment Period if you have certain qualifying life events.</a:t>
            </a:r>
            <a:r>
              <a:rPr lang="en-US" baseline="0" dirty="0" smtClean="0"/>
              <a:t> However, y</a:t>
            </a:r>
            <a:r>
              <a:rPr lang="en-US" dirty="0" smtClean="0"/>
              <a:t>ou may enroll</a:t>
            </a:r>
            <a:r>
              <a:rPr lang="en-US" baseline="0" dirty="0" smtClean="0"/>
              <a:t> in</a:t>
            </a:r>
            <a:r>
              <a:rPr lang="en-US" dirty="0" smtClean="0"/>
              <a:t> Medicaid and CHIP at any time you’re eligible.</a:t>
            </a:r>
          </a:p>
          <a:p>
            <a:pPr marL="178141" lvl="1" indent="-178141" defTabSz="799429">
              <a:spcBef>
                <a:spcPts val="611"/>
              </a:spcBef>
              <a:buFont typeface="Wingdings" pitchFamily="2" charset="2"/>
              <a:buChar char="§"/>
            </a:pPr>
            <a:r>
              <a:rPr lang="en-US" dirty="0" smtClean="0"/>
              <a:t>Eligible</a:t>
            </a:r>
            <a:r>
              <a:rPr lang="en-US" baseline="0" dirty="0" smtClean="0"/>
              <a:t> s</a:t>
            </a:r>
            <a:r>
              <a:rPr lang="en-US" dirty="0" smtClean="0"/>
              <a:t>mall employers can cover their employees through the SHOP</a:t>
            </a:r>
          </a:p>
          <a:p>
            <a:pPr marL="178141" lvl="1" indent="-178141" defTabSz="799429">
              <a:spcBef>
                <a:spcPts val="611"/>
              </a:spcBef>
              <a:buFont typeface="Wingdings" pitchFamily="2" charset="2"/>
              <a:buChar char="§"/>
            </a:pPr>
            <a:r>
              <a:rPr lang="en-US" dirty="0" smtClean="0"/>
              <a:t>States have flexibility to establish their own Marketplace </a:t>
            </a:r>
          </a:p>
          <a:p>
            <a:pPr marL="178141" lvl="1" indent="-178141" defTabSz="799429">
              <a:spcBef>
                <a:spcPts val="611"/>
              </a:spcBef>
              <a:buFont typeface="Wingdings" pitchFamily="2" charset="2"/>
              <a:buChar char="§"/>
            </a:pPr>
            <a:r>
              <a:rPr lang="en-US" dirty="0" smtClean="0"/>
              <a:t>Individuals and families may be eligible for lower costs on their monthly premiums and out-of-pocket costs</a:t>
            </a:r>
          </a:p>
          <a:p>
            <a:pPr marL="178141" lvl="1" indent="-178141" defTabSz="799429">
              <a:spcBef>
                <a:spcPts val="611"/>
              </a:spcBef>
              <a:buFont typeface="Wingdings" pitchFamily="2" charset="2"/>
              <a:buChar char="§"/>
            </a:pPr>
            <a:r>
              <a:rPr lang="en-US" dirty="0" smtClean="0"/>
              <a:t>There is assistance available to help you get the best coverage for your</a:t>
            </a:r>
            <a:r>
              <a:rPr lang="en-US" baseline="0" dirty="0" smtClean="0"/>
              <a:t> </a:t>
            </a:r>
            <a:r>
              <a:rPr lang="en-US" dirty="0" smtClean="0"/>
              <a:t>needs</a:t>
            </a:r>
          </a:p>
          <a:p>
            <a:pPr marL="178141" lvl="1" indent="-178141" defTabSz="799429">
              <a:spcBef>
                <a:spcPts val="611"/>
              </a:spcBef>
              <a:buFont typeface="Wingdings" pitchFamily="2" charset="2"/>
              <a:buChar char="§"/>
            </a:pPr>
            <a:r>
              <a:rPr lang="en-US" dirty="0"/>
              <a:t>If you don’t agree with a decision made by </a:t>
            </a:r>
            <a:r>
              <a:rPr lang="en-US" dirty="0" smtClean="0"/>
              <a:t>a </a:t>
            </a:r>
            <a:r>
              <a:rPr lang="en-US" dirty="0"/>
              <a:t>Health Insurance </a:t>
            </a:r>
            <a:r>
              <a:rPr lang="en-US" dirty="0" smtClean="0"/>
              <a:t>Marketplace, </a:t>
            </a:r>
            <a:r>
              <a:rPr lang="en-US" dirty="0"/>
              <a:t>you may be able to file an appeal</a:t>
            </a:r>
            <a:r>
              <a:rPr lang="en-US" dirty="0" smtClean="0"/>
              <a:t>. Decisions you may appeal include eligibility for a Marketplace, Medicaid, or CHIP coverage, whether you qualify for a Special Enrollment Period, lower costs, or fee exemption. Appeal request forms are available at </a:t>
            </a:r>
            <a:r>
              <a:rPr lang="en-US" dirty="0" smtClean="0">
                <a:hlinkClick r:id="rId3"/>
              </a:rPr>
              <a:t>HealthCare.gov/marketplace-appeals/</a:t>
            </a:r>
            <a:r>
              <a:rPr lang="en-US" dirty="0" smtClean="0"/>
              <a:t>.</a:t>
            </a:r>
          </a:p>
          <a:p>
            <a:pPr marL="0" lvl="1" defTabSz="799429">
              <a:spcBef>
                <a:spcPts val="611"/>
              </a:spcBef>
            </a:pPr>
            <a:endParaRPr lang="en-US" dirty="0" smtClean="0"/>
          </a:p>
        </p:txBody>
      </p:sp>
      <p:sp>
        <p:nvSpPr>
          <p:cNvPr id="4" name="Slide Number Placeholder 3"/>
          <p:cNvSpPr>
            <a:spLocks noGrp="1"/>
          </p:cNvSpPr>
          <p:nvPr>
            <p:ph type="sldNum" sz="quarter" idx="10"/>
          </p:nvPr>
        </p:nvSpPr>
        <p:spPr/>
        <p:txBody>
          <a:bodyPr/>
          <a:lstStyle/>
          <a:p>
            <a:fld id="{5E64BDDF-6235-4F77-BA63-72C44C840117}" type="slidenum">
              <a:rPr lang="en-US" smtClean="0"/>
              <a:t>36</a:t>
            </a:fld>
            <a:endParaRPr lang="en-US" dirty="0"/>
          </a:p>
        </p:txBody>
      </p:sp>
    </p:spTree>
    <p:extLst>
      <p:ext uri="{BB962C8B-B14F-4D97-AF65-F5344CB8AC3E}">
        <p14:creationId xmlns:p14="http://schemas.microsoft.com/office/powerpoint/2010/main" val="399071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one </a:t>
            </a:r>
            <a:r>
              <a:rPr lang="en-US" dirty="0" smtClean="0"/>
              <a:t>Marketplace </a:t>
            </a:r>
            <a:r>
              <a:rPr lang="en-US" dirty="0"/>
              <a:t>application, you can learn if you can get lower costs based on your income, compare your coverage options </a:t>
            </a:r>
            <a:r>
              <a:rPr lang="en-US" dirty="0" smtClean="0"/>
              <a:t>side-by-side, and enroll. Through this one process, you can find out if you’re eligible for</a:t>
            </a:r>
          </a:p>
          <a:p>
            <a:pPr marL="174571" indent="-174571">
              <a:buFont typeface="Wingdings" panose="05000000000000000000" pitchFamily="2" charset="2"/>
              <a:buChar char="§"/>
            </a:pPr>
            <a:r>
              <a:rPr lang="en-US" dirty="0" smtClean="0"/>
              <a:t>Qualified health plan (QHP) coverage</a:t>
            </a:r>
          </a:p>
          <a:p>
            <a:pPr marL="400050" lvl="1" indent="-171450">
              <a:buFont typeface="Arial" panose="020B0604020202020204" pitchFamily="34" charset="0"/>
              <a:buChar char="•"/>
            </a:pPr>
            <a:r>
              <a:rPr lang="en-US" dirty="0" smtClean="0"/>
              <a:t>Premium tax credits to lower what you pay for your monthly</a:t>
            </a:r>
            <a:r>
              <a:rPr lang="en-US" baseline="0" dirty="0" smtClean="0"/>
              <a:t> health plan premium</a:t>
            </a:r>
          </a:p>
          <a:p>
            <a:pPr marL="400050" lvl="1" indent="-171450">
              <a:buFont typeface="Arial" panose="020B0604020202020204" pitchFamily="34" charset="0"/>
              <a:buChar char="•"/>
            </a:pPr>
            <a:r>
              <a:rPr lang="en-US" dirty="0" smtClean="0"/>
              <a:t>C</a:t>
            </a:r>
            <a:r>
              <a:rPr lang="en-US" baseline="0" dirty="0" smtClean="0"/>
              <a:t>ost-sharing reductions to lower what you pay out-of-pocket</a:t>
            </a:r>
            <a:r>
              <a:rPr lang="en-US" dirty="0" smtClean="0"/>
              <a:t> for costs like deductibles, copayments, and coinsurance</a:t>
            </a:r>
            <a:endParaRPr lang="en-US" baseline="0" dirty="0" smtClean="0"/>
          </a:p>
          <a:p>
            <a:pPr marL="174571" indent="-174571">
              <a:buFont typeface="Wingdings" panose="05000000000000000000" pitchFamily="2" charset="2"/>
              <a:buChar char="§"/>
            </a:pPr>
            <a:r>
              <a:rPr lang="en-US" dirty="0"/>
              <a:t>O</a:t>
            </a:r>
            <a:r>
              <a:rPr lang="en-US" dirty="0" smtClean="0"/>
              <a:t>ther health coverage programs, like Medicaid (a federal/state program which covers</a:t>
            </a:r>
            <a:r>
              <a:rPr lang="en-US" baseline="0" dirty="0" smtClean="0"/>
              <a:t> certain people with low income and resources</a:t>
            </a:r>
            <a:r>
              <a:rPr lang="en-US" dirty="0" smtClean="0"/>
              <a:t>), and the Children’s Health Insurance Program (CHIP) (which covers</a:t>
            </a:r>
            <a:r>
              <a:rPr lang="en-US" baseline="0" dirty="0" smtClean="0"/>
              <a:t> certain children)</a:t>
            </a:r>
          </a:p>
          <a:p>
            <a:r>
              <a:rPr lang="en-US" baseline="0" dirty="0" smtClean="0"/>
              <a:t>The Marketplaces offer competition and choice. Insurance companies are competing for business on a level and transparent playing field.</a:t>
            </a:r>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a:t>
            </a:fld>
            <a:endParaRPr lang="en-US" dirty="0"/>
          </a:p>
        </p:txBody>
      </p:sp>
    </p:spTree>
    <p:extLst>
      <p:ext uri="{BB962C8B-B14F-4D97-AF65-F5344CB8AC3E}">
        <p14:creationId xmlns:p14="http://schemas.microsoft.com/office/powerpoint/2010/main" val="172978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220690"/>
          </a:xfrm>
        </p:spPr>
        <p:txBody>
          <a:bodyPr>
            <a:normAutofit/>
          </a:bodyPr>
          <a:lstStyle/>
          <a:p>
            <a:r>
              <a:rPr lang="en-US" dirty="0"/>
              <a:t>Each state has substantial flexibility in ensuring its state has a Marketplace that meets the needs of its citizens. States across the country received grants to support the establishment of Marketplaces in their states. Some states established their own State-based Marketplaces. A state may apply at any time to establish its own State-based Marketplace. </a:t>
            </a:r>
          </a:p>
          <a:p>
            <a:r>
              <a:rPr lang="en-US" dirty="0"/>
              <a:t>A state may also decide  not to establish a State-based Marketplace, but opt for the federal government to operate a Marketplace in its state. In states where the federal government is operating a Marketplace, the state can opt to partner with the federal government. A Partnership Marketplace allows states to make recommendations for key decisions and help tailor a Marketplace to local needs and market conditions. States may also establish and operate only a Small Business Health Options Program (SHOP), while the federal government operates the Individual Marketplace in that state.</a:t>
            </a:r>
          </a:p>
          <a:p>
            <a:r>
              <a:rPr lang="en-US" dirty="0"/>
              <a:t>U.S. territories can decide whether to establish a Marketplace or expand Medicaid coverage. Residents of a U.S. territory that creates a Marketplace can only enroll in plans in their territory’s Marketplace. They aren’t eligible to apply for health insurance using the Federally-facilitated or a State-based Marketplace; they must be a resident of the state in which a Marketplace is operating to be eligible to enroll in coverage through the Marketplace. Check with your territory’s government offices to learn about these options. </a:t>
            </a:r>
          </a:p>
        </p:txBody>
      </p:sp>
      <p:sp>
        <p:nvSpPr>
          <p:cNvPr id="4" name="Slide Number Placeholder 3"/>
          <p:cNvSpPr>
            <a:spLocks noGrp="1"/>
          </p:cNvSpPr>
          <p:nvPr>
            <p:ph type="sldNum" sz="quarter" idx="10"/>
          </p:nvPr>
        </p:nvSpPr>
        <p:spPr/>
        <p:txBody>
          <a:bodyPr/>
          <a:lstStyle/>
          <a:p>
            <a:fld id="{69E08E8E-237C-40A9-BE2E-263B56C8B7CA}" type="slidenum">
              <a:rPr lang="en-US" smtClean="0"/>
              <a:pPr/>
              <a:t>5</a:t>
            </a:fld>
            <a:endParaRPr lang="en-US" dirty="0"/>
          </a:p>
        </p:txBody>
      </p:sp>
    </p:spTree>
    <p:extLst>
      <p:ext uri="{BB962C8B-B14F-4D97-AF65-F5344CB8AC3E}">
        <p14:creationId xmlns:p14="http://schemas.microsoft.com/office/powerpoint/2010/main" val="212026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60" y="4338326"/>
            <a:ext cx="5997786" cy="4260849"/>
          </a:xfrm>
        </p:spPr>
        <p:txBody>
          <a:bodyPr>
            <a:noAutofit/>
          </a:bodyPr>
          <a:lstStyle/>
          <a:p>
            <a:r>
              <a:rPr lang="en-US" dirty="0"/>
              <a:t>A </a:t>
            </a:r>
            <a:r>
              <a:rPr lang="en-US" dirty="0" smtClean="0"/>
              <a:t>qualified health plan (QHP) is an </a:t>
            </a:r>
            <a:r>
              <a:rPr lang="en-US" dirty="0"/>
              <a:t>insurance plan that is certified by the </a:t>
            </a:r>
            <a:r>
              <a:rPr lang="en-US" dirty="0" smtClean="0"/>
              <a:t>Marketplaces, </a:t>
            </a:r>
            <a:r>
              <a:rPr lang="en-US" dirty="0"/>
              <a:t>provides essential health benefits, follows established limits on cost-sharing (like deductibles, copayments, and out-of-pocket maximum amounts), and meets other requirements. A </a:t>
            </a:r>
            <a:r>
              <a:rPr lang="en-US" dirty="0" smtClean="0"/>
              <a:t>QHP must be certified by </a:t>
            </a:r>
            <a:r>
              <a:rPr lang="en-US" dirty="0"/>
              <a:t>each </a:t>
            </a:r>
            <a:r>
              <a:rPr lang="en-US" dirty="0" smtClean="0"/>
              <a:t>Marketplace </a:t>
            </a:r>
            <a:r>
              <a:rPr lang="en-US" dirty="0"/>
              <a:t>in which it is sold</a:t>
            </a:r>
            <a:r>
              <a:rPr lang="en-US" dirty="0" smtClean="0"/>
              <a:t>.</a:t>
            </a:r>
          </a:p>
          <a:p>
            <a:r>
              <a:rPr lang="en-US" dirty="0" smtClean="0"/>
              <a:t>Additionally, a QHP must be offered by a health insurance issuer that</a:t>
            </a:r>
          </a:p>
          <a:p>
            <a:pPr marL="174571" indent="-174571">
              <a:buFont typeface="Wingdings" panose="05000000000000000000" pitchFamily="2" charset="2"/>
              <a:buChar char="§"/>
            </a:pPr>
            <a:r>
              <a:rPr lang="en-US" dirty="0" smtClean="0"/>
              <a:t>Is licensed </a:t>
            </a:r>
            <a:r>
              <a:rPr lang="en-US" dirty="0"/>
              <a:t>and in good standing to offer health insurance coverage in each state in which </a:t>
            </a:r>
            <a:r>
              <a:rPr lang="en-US" dirty="0" smtClean="0"/>
              <a:t>the </a:t>
            </a:r>
            <a:r>
              <a:rPr lang="en-US" dirty="0"/>
              <a:t>issuer offers health insurance </a:t>
            </a:r>
            <a:r>
              <a:rPr lang="en-US" dirty="0" smtClean="0"/>
              <a:t>coverage</a:t>
            </a:r>
          </a:p>
          <a:p>
            <a:pPr marL="174571" indent="-174571">
              <a:buFont typeface="Wingdings" panose="05000000000000000000" pitchFamily="2" charset="2"/>
              <a:buChar char="§"/>
            </a:pPr>
            <a:r>
              <a:rPr lang="en-US" dirty="0"/>
              <a:t>A</a:t>
            </a:r>
            <a:r>
              <a:rPr lang="en-US" dirty="0" smtClean="0"/>
              <a:t>grees </a:t>
            </a:r>
            <a:r>
              <a:rPr lang="en-US" dirty="0"/>
              <a:t>to offer at least one </a:t>
            </a:r>
            <a:r>
              <a:rPr lang="en-US" dirty="0" smtClean="0"/>
              <a:t>QHP at </a:t>
            </a:r>
            <a:r>
              <a:rPr lang="en-US" dirty="0"/>
              <a:t>the </a:t>
            </a:r>
            <a:r>
              <a:rPr lang="en-US" dirty="0" smtClean="0"/>
              <a:t>Silver level </a:t>
            </a:r>
            <a:r>
              <a:rPr lang="en-US" dirty="0"/>
              <a:t>and at least one plan </a:t>
            </a:r>
            <a:r>
              <a:rPr lang="en-US" dirty="0" smtClean="0"/>
              <a:t>at </a:t>
            </a:r>
            <a:r>
              <a:rPr lang="en-US" dirty="0"/>
              <a:t>the </a:t>
            </a:r>
            <a:r>
              <a:rPr lang="en-US" dirty="0" smtClean="0"/>
              <a:t>Gold level </a:t>
            </a:r>
            <a:r>
              <a:rPr lang="en-US" dirty="0"/>
              <a:t>in </a:t>
            </a:r>
            <a:r>
              <a:rPr lang="en-US" dirty="0" smtClean="0"/>
              <a:t>a Marketplace</a:t>
            </a:r>
          </a:p>
          <a:p>
            <a:pPr marL="174571" indent="-174571">
              <a:buFont typeface="Wingdings" panose="05000000000000000000" pitchFamily="2" charset="2"/>
              <a:buChar char="§"/>
            </a:pPr>
            <a:r>
              <a:rPr lang="en-US" dirty="0" smtClean="0"/>
              <a:t>Agrees </a:t>
            </a:r>
            <a:r>
              <a:rPr lang="en-US" dirty="0"/>
              <a:t>to charge the same premium rate for each </a:t>
            </a:r>
            <a:r>
              <a:rPr lang="en-US" dirty="0" smtClean="0"/>
              <a:t>QHP </a:t>
            </a:r>
            <a:r>
              <a:rPr lang="en-US" dirty="0"/>
              <a:t>without regard to whether the plan is offered through a </a:t>
            </a:r>
            <a:r>
              <a:rPr lang="en-US" dirty="0" smtClean="0"/>
              <a:t>Marketplace </a:t>
            </a:r>
            <a:r>
              <a:rPr lang="en-US" dirty="0"/>
              <a:t>or whether the plan is offered directly from the issuer or through an </a:t>
            </a:r>
            <a:r>
              <a:rPr lang="en-US" dirty="0" smtClean="0"/>
              <a:t>agent</a:t>
            </a:r>
          </a:p>
          <a:p>
            <a:pPr marL="174571" indent="-174571">
              <a:buFont typeface="Wingdings" panose="05000000000000000000" pitchFamily="2" charset="2"/>
              <a:buChar char="§"/>
            </a:pPr>
            <a:r>
              <a:rPr lang="en-US" dirty="0"/>
              <a:t>Agrees to offer a zero cost sharing or limited cost sharing variation to American Indians and Alaska Natives in any plan </a:t>
            </a:r>
            <a:r>
              <a:rPr lang="en-US" dirty="0" smtClean="0"/>
              <a:t>category</a:t>
            </a:r>
          </a:p>
          <a:p>
            <a:pPr marL="174571" indent="-174571">
              <a:buFont typeface="Wingdings" panose="05000000000000000000" pitchFamily="2" charset="2"/>
              <a:buChar char="§"/>
            </a:pPr>
            <a:r>
              <a:rPr lang="en-US" dirty="0"/>
              <a:t>C</a:t>
            </a:r>
            <a:r>
              <a:rPr lang="en-US" dirty="0" smtClean="0"/>
              <a:t>omplies </a:t>
            </a:r>
            <a:r>
              <a:rPr lang="en-US" dirty="0"/>
              <a:t>with the regulations developed by the Secretary under </a:t>
            </a:r>
            <a:r>
              <a:rPr lang="en-US" dirty="0" smtClean="0"/>
              <a:t>Section 1311(e) </a:t>
            </a:r>
            <a:r>
              <a:rPr lang="en-US" dirty="0"/>
              <a:t>and such other requirements as an applicable </a:t>
            </a:r>
            <a:r>
              <a:rPr lang="en-US" dirty="0" smtClean="0"/>
              <a:t>Marketplace </a:t>
            </a:r>
            <a:r>
              <a:rPr lang="en-US" dirty="0"/>
              <a:t>may </a:t>
            </a:r>
            <a:r>
              <a:rPr lang="en-US" dirty="0" smtClean="0"/>
              <a:t>establish</a:t>
            </a:r>
          </a:p>
        </p:txBody>
      </p:sp>
      <p:sp>
        <p:nvSpPr>
          <p:cNvPr id="6" name="Slide Number Placeholder 5"/>
          <p:cNvSpPr>
            <a:spLocks noGrp="1"/>
          </p:cNvSpPr>
          <p:nvPr>
            <p:ph type="sldNum" sz="quarter" idx="12"/>
          </p:nvPr>
        </p:nvSpPr>
        <p:spPr/>
        <p:txBody>
          <a:bodyPr/>
          <a:lstStyle/>
          <a:p>
            <a:fld id="{EFA87BB9-CDB7-42F1-A4FD-32CAE01FAC8B}" type="slidenum">
              <a:rPr lang="en-US" smtClean="0"/>
              <a:pPr/>
              <a:t>6</a:t>
            </a:fld>
            <a:endParaRPr lang="en-US" dirty="0"/>
          </a:p>
        </p:txBody>
      </p:sp>
    </p:spTree>
    <p:extLst>
      <p:ext uri="{BB962C8B-B14F-4D97-AF65-F5344CB8AC3E}">
        <p14:creationId xmlns:p14="http://schemas.microsoft.com/office/powerpoint/2010/main" val="174750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9"/>
            <a:ext cx="6324600" cy="3966201"/>
          </a:xfrm>
        </p:spPr>
        <p:txBody>
          <a:bodyPr>
            <a:normAutofit fontScale="85000" lnSpcReduction="10000"/>
          </a:bodyPr>
          <a:lstStyle/>
          <a:p>
            <a:r>
              <a:rPr lang="en-US" dirty="0"/>
              <a:t>The Affordable Care Act provides for the establishment of an Essential Health Benefit (EHB) package that generally includes coverage of EHBs (as defined by the Secretary of the Department of Health and Human Services </a:t>
            </a:r>
            <a:r>
              <a:rPr lang="en-US" dirty="0" smtClean="0"/>
              <a:t>[the Secretary]). </a:t>
            </a:r>
            <a:r>
              <a:rPr lang="en-US" dirty="0"/>
              <a:t>The law directs that EHBs be equal in scope to the benefits covered by a typical employer plan and cover at least the following 10 general categories:</a:t>
            </a:r>
          </a:p>
          <a:p>
            <a:pPr marL="235130" indent="-235130">
              <a:buFont typeface="+mj-lt"/>
              <a:buAutoNum type="arabicPeriod"/>
            </a:pPr>
            <a:r>
              <a:rPr lang="en-US" dirty="0"/>
              <a:t>Ambulatory patient services (outpatient care you get without being admitted to a hospital)</a:t>
            </a:r>
          </a:p>
          <a:p>
            <a:pPr marL="235130" indent="-235130">
              <a:buFont typeface="+mj-lt"/>
              <a:buAutoNum type="arabicPeriod"/>
            </a:pPr>
            <a:r>
              <a:rPr lang="en-US" dirty="0"/>
              <a:t>Emergency services</a:t>
            </a:r>
          </a:p>
          <a:p>
            <a:pPr marL="235130" indent="-235130">
              <a:buFont typeface="+mj-lt"/>
              <a:buAutoNum type="arabicPeriod"/>
            </a:pPr>
            <a:r>
              <a:rPr lang="en-US" dirty="0"/>
              <a:t>Hospitalization (such as surgery)</a:t>
            </a:r>
          </a:p>
          <a:p>
            <a:pPr marL="235130" indent="-235130">
              <a:buFont typeface="+mj-lt"/>
              <a:buAutoNum type="arabicPeriod"/>
            </a:pPr>
            <a:r>
              <a:rPr lang="en-US" dirty="0"/>
              <a:t>Maternity and newborn care (care before and after your baby is born)</a:t>
            </a:r>
          </a:p>
          <a:p>
            <a:pPr marL="235130" indent="-235130">
              <a:buFont typeface="+mj-lt"/>
              <a:buAutoNum type="arabicPeriod"/>
            </a:pPr>
            <a:r>
              <a:rPr lang="en-US" dirty="0"/>
              <a:t>Mental health and substance use disorder services, including behavioral health treatment (this includes counseling and psychotherapy)</a:t>
            </a:r>
          </a:p>
          <a:p>
            <a:pPr marL="235130" indent="-235130">
              <a:buFont typeface="+mj-lt"/>
              <a:buAutoNum type="arabicPeriod"/>
            </a:pPr>
            <a:r>
              <a:rPr lang="en-US" dirty="0"/>
              <a:t>Prescription drugs</a:t>
            </a:r>
          </a:p>
          <a:p>
            <a:pPr marL="235130" indent="-235130">
              <a:buFont typeface="+mj-lt"/>
              <a:buAutoNum type="arabicPeriod"/>
            </a:pPr>
            <a:r>
              <a:rPr lang="en-US" dirty="0"/>
              <a:t>Rehabilitative and habilitative services and devices (services and devices to help people with injuries, disabilities, or chronic conditions gain or recover mental and physical skills) </a:t>
            </a:r>
          </a:p>
          <a:p>
            <a:pPr marL="235130" indent="-235130">
              <a:buFont typeface="+mj-lt"/>
              <a:buAutoNum type="arabicPeriod"/>
            </a:pPr>
            <a:r>
              <a:rPr lang="en-US" dirty="0"/>
              <a:t>Laboratory services</a:t>
            </a:r>
          </a:p>
          <a:p>
            <a:pPr marL="235130" indent="-235130">
              <a:buFont typeface="+mj-lt"/>
              <a:buAutoNum type="arabicPeriod"/>
            </a:pPr>
            <a:r>
              <a:rPr lang="en-US" dirty="0"/>
              <a:t>Preventive and wellness services and chronic disease management</a:t>
            </a:r>
          </a:p>
          <a:p>
            <a:pPr marL="235130" indent="-235130">
              <a:buFont typeface="+mj-lt"/>
              <a:buAutoNum type="arabicPeriod"/>
            </a:pPr>
            <a:r>
              <a:rPr lang="en-US" dirty="0"/>
              <a:t>Pediatric services, including oral and vision care (pediatric oral services may be provided by stand-alone plan)</a:t>
            </a:r>
          </a:p>
          <a:p>
            <a:pPr marL="3188" indent="9563"/>
            <a:r>
              <a:rPr lang="en-US" b="1" dirty="0" smtClean="0"/>
              <a:t>NOTE</a:t>
            </a:r>
            <a:r>
              <a:rPr lang="en-US" b="1" dirty="0"/>
              <a:t>: </a:t>
            </a:r>
            <a:r>
              <a:rPr lang="en-US" dirty="0" smtClean="0"/>
              <a:t>Marketplaces </a:t>
            </a:r>
            <a:r>
              <a:rPr lang="en-US" dirty="0"/>
              <a:t>only </a:t>
            </a:r>
            <a:r>
              <a:rPr lang="en-US" dirty="0" smtClean="0"/>
              <a:t>offer Qualified Health Plans, </a:t>
            </a:r>
            <a:r>
              <a:rPr lang="en-US" dirty="0"/>
              <a:t>including stand-alone dental QHPs that cover pediatric dental </a:t>
            </a:r>
            <a:r>
              <a:rPr lang="en-US" dirty="0" smtClean="0"/>
              <a:t>essential health benefits. </a:t>
            </a:r>
            <a:r>
              <a:rPr lang="en-US" dirty="0"/>
              <a:t>Each state has a benchmark plan </a:t>
            </a:r>
            <a:r>
              <a:rPr lang="en-US" dirty="0" smtClean="0"/>
              <a:t>that’s </a:t>
            </a:r>
            <a:r>
              <a:rPr lang="en-US" dirty="0"/>
              <a:t>the basis for what services a QHP must cover as </a:t>
            </a:r>
            <a:r>
              <a:rPr lang="en-US" dirty="0" smtClean="0"/>
              <a:t>essential health benefits. </a:t>
            </a:r>
            <a:r>
              <a:rPr lang="en-US" dirty="0"/>
              <a:t>If a state’s base-benchmark plan lacks pediatric dental or vision coverage it must be supplemented with </a:t>
            </a:r>
            <a:r>
              <a:rPr lang="en-US" dirty="0" smtClean="0"/>
              <a:t>the Federal Employee Dental and Vision Insurance Program’s (FEDVIP’s) </a:t>
            </a:r>
            <a:r>
              <a:rPr lang="en-US" dirty="0"/>
              <a:t>pediatric vision/dental plan; or the state’s separate CHIP plan benefit if one exists. Pediatric services must be covered for individuals under 19, but states have the flexibility </a:t>
            </a:r>
            <a:r>
              <a:rPr lang="en-US" dirty="0" smtClean="0"/>
              <a:t>to extend </a:t>
            </a:r>
            <a:r>
              <a:rPr lang="en-US" dirty="0"/>
              <a:t>pediatric coverage beyond 19.</a:t>
            </a:r>
          </a:p>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7</a:t>
            </a:fld>
            <a:endParaRPr lang="en-US" dirty="0"/>
          </a:p>
        </p:txBody>
      </p:sp>
    </p:spTree>
    <p:extLst>
      <p:ext uri="{BB962C8B-B14F-4D97-AF65-F5344CB8AC3E}">
        <p14:creationId xmlns:p14="http://schemas.microsoft.com/office/powerpoint/2010/main" val="378092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6" y="4415796"/>
            <a:ext cx="6075679" cy="4260846"/>
          </a:xfrm>
        </p:spPr>
        <p:txBody>
          <a:bodyPr>
            <a:noAutofit/>
          </a:bodyPr>
          <a:lstStyle/>
          <a:p>
            <a:pPr defTabSz="930958">
              <a:spcBef>
                <a:spcPts val="611"/>
              </a:spcBef>
              <a:defRPr/>
            </a:pPr>
            <a:r>
              <a:rPr lang="en-US" dirty="0"/>
              <a:t>Plans in the </a:t>
            </a:r>
            <a:r>
              <a:rPr lang="en-US" dirty="0" smtClean="0"/>
              <a:t>Marketplaces </a:t>
            </a:r>
            <a:r>
              <a:rPr lang="en-US" dirty="0"/>
              <a:t>are primarily separated into 4</a:t>
            </a:r>
            <a:r>
              <a:rPr lang="en-US" dirty="0" smtClean="0"/>
              <a:t> </a:t>
            </a:r>
            <a:r>
              <a:rPr lang="en-US" dirty="0"/>
              <a:t>health plan </a:t>
            </a:r>
            <a:r>
              <a:rPr lang="en-US" dirty="0" smtClean="0"/>
              <a:t>categories—Bronze</a:t>
            </a:r>
            <a:r>
              <a:rPr lang="en-US" dirty="0"/>
              <a:t>, Silver, Gold, </a:t>
            </a:r>
            <a:r>
              <a:rPr lang="en-US" dirty="0" smtClean="0"/>
              <a:t>and Platinum—based </a:t>
            </a:r>
            <a:r>
              <a:rPr lang="en-US" dirty="0"/>
              <a:t>on the percentage the plan pays of the average overall cost of providing </a:t>
            </a:r>
            <a:r>
              <a:rPr lang="en-US" dirty="0" smtClean="0"/>
              <a:t>essential health benefits (EHBs) </a:t>
            </a:r>
            <a:r>
              <a:rPr lang="en-US" dirty="0"/>
              <a:t>to members. The plan category you choose affects the total amount you'll likely spend for </a:t>
            </a:r>
            <a:r>
              <a:rPr lang="en-US" dirty="0" smtClean="0"/>
              <a:t>EHBs during </a:t>
            </a:r>
            <a:r>
              <a:rPr lang="en-US" dirty="0"/>
              <a:t>the year. </a:t>
            </a:r>
            <a:endParaRPr lang="en-US" dirty="0" smtClean="0"/>
          </a:p>
          <a:p>
            <a:pPr defTabSz="930958">
              <a:spcBef>
                <a:spcPts val="611"/>
              </a:spcBef>
              <a:defRPr/>
            </a:pPr>
            <a:r>
              <a:rPr lang="en-US" dirty="0" smtClean="0"/>
              <a:t>Each plan category is </a:t>
            </a:r>
            <a:r>
              <a:rPr lang="en-US" dirty="0"/>
              <a:t>associated with an actuarial </a:t>
            </a:r>
            <a:r>
              <a:rPr lang="en-US" dirty="0" smtClean="0"/>
              <a:t>value (AV), </a:t>
            </a:r>
            <a:r>
              <a:rPr lang="en-US" dirty="0"/>
              <a:t>which, </a:t>
            </a:r>
            <a:r>
              <a:rPr lang="en-US" dirty="0" smtClean="0"/>
              <a:t>when looking across an entire population, </a:t>
            </a:r>
            <a:r>
              <a:rPr lang="en-US" dirty="0"/>
              <a:t>can be considered a general summary measure of </a:t>
            </a:r>
            <a:r>
              <a:rPr lang="en-US" dirty="0" smtClean="0"/>
              <a:t>what portion of health costs the health </a:t>
            </a:r>
            <a:r>
              <a:rPr lang="en-US" dirty="0"/>
              <a:t>plan </a:t>
            </a:r>
            <a:r>
              <a:rPr lang="en-US" dirty="0" smtClean="0"/>
              <a:t>will pay. AV represents the percentage of the total allowed costs of benefits paid by the plan, based on the provision of EHBs. For </a:t>
            </a:r>
            <a:r>
              <a:rPr lang="en-US" dirty="0"/>
              <a:t>example, if a plan has an AV of 70%, on average, you would be responsible for 30% of the costs of all covered benefits. </a:t>
            </a:r>
            <a:endParaRPr lang="en-US" dirty="0" smtClean="0"/>
          </a:p>
          <a:p>
            <a:pPr defTabSz="930958">
              <a:spcBef>
                <a:spcPts val="611"/>
              </a:spcBef>
              <a:defRPr/>
            </a:pPr>
            <a:r>
              <a:rPr lang="en-US" dirty="0" smtClean="0"/>
              <a:t>The </a:t>
            </a:r>
            <a:r>
              <a:rPr lang="en-US" dirty="0"/>
              <a:t>health plan categories are as follows: </a:t>
            </a:r>
          </a:p>
          <a:p>
            <a:pPr marL="171099" indent="-171099" defTabSz="930958">
              <a:spcBef>
                <a:spcPts val="611"/>
              </a:spcBef>
              <a:buFont typeface="Wingdings" pitchFamily="2" charset="2"/>
              <a:buChar char="§"/>
              <a:defRPr/>
            </a:pPr>
            <a:r>
              <a:rPr lang="en-US" dirty="0"/>
              <a:t>Bronze </a:t>
            </a:r>
            <a:r>
              <a:rPr lang="en-US" dirty="0" smtClean="0"/>
              <a:t>level—a </a:t>
            </a:r>
            <a:r>
              <a:rPr lang="en-US" dirty="0"/>
              <a:t>health plan that has an AV of 60</a:t>
            </a:r>
            <a:r>
              <a:rPr lang="en-US" dirty="0" smtClean="0"/>
              <a:t>%</a:t>
            </a:r>
            <a:endParaRPr lang="en-US" dirty="0"/>
          </a:p>
          <a:p>
            <a:pPr marL="171099" indent="-171099" defTabSz="930958">
              <a:spcBef>
                <a:spcPts val="611"/>
              </a:spcBef>
              <a:buFont typeface="Wingdings" pitchFamily="2" charset="2"/>
              <a:buChar char="§"/>
              <a:defRPr/>
            </a:pPr>
            <a:r>
              <a:rPr lang="en-US" dirty="0"/>
              <a:t>Silver </a:t>
            </a:r>
            <a:r>
              <a:rPr lang="en-US" dirty="0" smtClean="0"/>
              <a:t>level—a </a:t>
            </a:r>
            <a:r>
              <a:rPr lang="en-US" dirty="0"/>
              <a:t>health plan that has an AV of 70</a:t>
            </a:r>
            <a:r>
              <a:rPr lang="en-US" dirty="0" smtClean="0"/>
              <a:t>% </a:t>
            </a:r>
            <a:endParaRPr lang="en-US" dirty="0"/>
          </a:p>
          <a:p>
            <a:pPr marL="171099" indent="-171099" defTabSz="930958">
              <a:spcBef>
                <a:spcPts val="611"/>
              </a:spcBef>
              <a:buFont typeface="Wingdings" pitchFamily="2" charset="2"/>
              <a:buChar char="§"/>
              <a:defRPr/>
            </a:pPr>
            <a:r>
              <a:rPr lang="en-US" dirty="0"/>
              <a:t>Gold </a:t>
            </a:r>
            <a:r>
              <a:rPr lang="en-US" dirty="0" smtClean="0"/>
              <a:t>level—a </a:t>
            </a:r>
            <a:r>
              <a:rPr lang="en-US" dirty="0"/>
              <a:t>health plan that has an AV of 80</a:t>
            </a:r>
            <a:r>
              <a:rPr lang="en-US" dirty="0" smtClean="0"/>
              <a:t>%</a:t>
            </a:r>
            <a:endParaRPr lang="en-US" dirty="0"/>
          </a:p>
          <a:p>
            <a:pPr marL="171099" indent="-171099" defTabSz="930958">
              <a:spcBef>
                <a:spcPts val="611"/>
              </a:spcBef>
              <a:buFont typeface="Wingdings" pitchFamily="2" charset="2"/>
              <a:buChar char="§"/>
              <a:defRPr/>
            </a:pPr>
            <a:r>
              <a:rPr lang="en-US" dirty="0"/>
              <a:t>Platinum </a:t>
            </a:r>
            <a:r>
              <a:rPr lang="en-US" dirty="0" smtClean="0"/>
              <a:t>level—a </a:t>
            </a:r>
            <a:r>
              <a:rPr lang="en-US" dirty="0"/>
              <a:t>health plan that has an AV of 90</a:t>
            </a:r>
            <a:r>
              <a:rPr lang="en-US" dirty="0" smtClean="0"/>
              <a:t>%</a:t>
            </a:r>
            <a:endParaRPr lang="en-US" dirty="0"/>
          </a:p>
          <a:p>
            <a:pPr defTabSz="930958">
              <a:spcBef>
                <a:spcPts val="611"/>
              </a:spcBef>
              <a:defRPr/>
            </a:pPr>
            <a:r>
              <a:rPr lang="en-US" dirty="0" smtClean="0"/>
              <a:t>However</a:t>
            </a:r>
            <a:r>
              <a:rPr lang="en-US" dirty="0"/>
              <a:t>, you could be responsible for a higher or lower </a:t>
            </a:r>
            <a:r>
              <a:rPr lang="en-US" dirty="0" smtClean="0"/>
              <a:t>percentage of </a:t>
            </a:r>
            <a:r>
              <a:rPr lang="en-US" dirty="0"/>
              <a:t>the total costs of covered services for the year, depending on your actual health care needs and the terms of your insurance policy. While premiums </a:t>
            </a:r>
            <a:r>
              <a:rPr lang="en-US" dirty="0" smtClean="0"/>
              <a:t>aren’t </a:t>
            </a:r>
            <a:r>
              <a:rPr lang="en-US" dirty="0"/>
              <a:t>taken into account to calculate the </a:t>
            </a:r>
            <a:r>
              <a:rPr lang="en-US" dirty="0" smtClean="0"/>
              <a:t>AV, </a:t>
            </a:r>
            <a:r>
              <a:rPr lang="en-US" dirty="0"/>
              <a:t>generally plans with a higher </a:t>
            </a:r>
            <a:r>
              <a:rPr lang="en-US" dirty="0" smtClean="0"/>
              <a:t>AV and </a:t>
            </a:r>
            <a:r>
              <a:rPr lang="en-US" dirty="0"/>
              <a:t>more generous </a:t>
            </a:r>
            <a:r>
              <a:rPr lang="en-US" dirty="0" smtClean="0"/>
              <a:t>cost</a:t>
            </a:r>
            <a:r>
              <a:rPr lang="en-US" baseline="0" dirty="0" smtClean="0"/>
              <a:t> </a:t>
            </a:r>
            <a:r>
              <a:rPr lang="en-US" dirty="0" smtClean="0"/>
              <a:t>sharing </a:t>
            </a:r>
            <a:r>
              <a:rPr lang="en-US" dirty="0"/>
              <a:t>tend to have higher premiums. </a:t>
            </a:r>
          </a:p>
          <a:p>
            <a:pPr defTabSz="930958">
              <a:defRPr/>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8</a:t>
            </a:fld>
            <a:endParaRPr lang="en-US" dirty="0"/>
          </a:p>
        </p:txBody>
      </p:sp>
    </p:spTree>
    <p:extLst>
      <p:ext uri="{BB962C8B-B14F-4D97-AF65-F5344CB8AC3E}">
        <p14:creationId xmlns:p14="http://schemas.microsoft.com/office/powerpoint/2010/main" val="286866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51" y="4260856"/>
            <a:ext cx="5842001" cy="4570729"/>
          </a:xfrm>
        </p:spPr>
        <p:txBody>
          <a:bodyPr>
            <a:noAutofit/>
          </a:bodyPr>
          <a:lstStyle/>
          <a:p>
            <a:pPr defTabSz="931161">
              <a:spcBef>
                <a:spcPts val="611"/>
              </a:spcBef>
              <a:defRPr/>
            </a:pPr>
            <a:r>
              <a:rPr lang="en-US" dirty="0" smtClean="0"/>
              <a:t>Catastrophic Plans are health </a:t>
            </a:r>
            <a:r>
              <a:rPr lang="en-US" dirty="0"/>
              <a:t>plans that meet all of the requirements applicable to other Qualified Health Plans (QHPs) but that don't cover any benefits other than 3 primary care visits per year before the plan's deductible is met. The premium amount you pay each month for health care is generally lower than for other QHPs, but the out-of-pocket costs for deductibles, copayments, and coinsurance are generally higher. To qualify for a catastrophic plan, you must be under 30 years old OR get a "hardship exemption" because the Marketplace determined that you’re unable to afford health coverage</a:t>
            </a:r>
            <a:r>
              <a:rPr lang="en-US" dirty="0" smtClean="0"/>
              <a:t>. Each </a:t>
            </a:r>
            <a:r>
              <a:rPr lang="en-US" dirty="0"/>
              <a:t>member of </a:t>
            </a:r>
            <a:r>
              <a:rPr lang="en-US" dirty="0" smtClean="0"/>
              <a:t>a </a:t>
            </a:r>
            <a:r>
              <a:rPr lang="en-US" dirty="0"/>
              <a:t>family must meet </a:t>
            </a:r>
            <a:r>
              <a:rPr lang="en-US" dirty="0" smtClean="0"/>
              <a:t>the eligibility </a:t>
            </a:r>
            <a:r>
              <a:rPr lang="en-US" dirty="0"/>
              <a:t>requirements to </a:t>
            </a:r>
            <a:r>
              <a:rPr lang="en-US" dirty="0" smtClean="0"/>
              <a:t>purchase a catastrophic plan. </a:t>
            </a:r>
            <a:endParaRPr lang="en-US" b="1" dirty="0"/>
          </a:p>
          <a:p>
            <a:pPr>
              <a:spcBef>
                <a:spcPts val="611"/>
              </a:spcBef>
            </a:pPr>
            <a:r>
              <a:rPr lang="en-US" b="1" dirty="0" smtClean="0"/>
              <a:t>NOTE: </a:t>
            </a:r>
            <a:r>
              <a:rPr lang="en-US" dirty="0" smtClean="0"/>
              <a:t>People who enroll in </a:t>
            </a:r>
            <a:r>
              <a:rPr lang="en-US" dirty="0"/>
              <a:t>catastrophic </a:t>
            </a:r>
            <a:r>
              <a:rPr lang="en-US" dirty="0" smtClean="0"/>
              <a:t>health plans aren’t </a:t>
            </a:r>
            <a:r>
              <a:rPr lang="en-US" dirty="0"/>
              <a:t>eligible for </a:t>
            </a:r>
            <a:r>
              <a:rPr lang="en-US" dirty="0" smtClean="0"/>
              <a:t>premium tax credits </a:t>
            </a:r>
            <a:r>
              <a:rPr lang="en-US" dirty="0"/>
              <a:t>to lower their monthly </a:t>
            </a:r>
            <a:r>
              <a:rPr lang="en-US" dirty="0" smtClean="0"/>
              <a:t>premiums</a:t>
            </a:r>
            <a:r>
              <a:rPr lang="en-US" dirty="0"/>
              <a:t>. Regardless of your income, you pay the standard price for the catastrophic plan.</a:t>
            </a:r>
            <a:endParaRPr lang="en-US" b="0" dirty="0"/>
          </a:p>
          <a:p>
            <a:pPr>
              <a:spcBef>
                <a:spcPts val="611"/>
              </a:spcBef>
            </a:pP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194270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1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142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7900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906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587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2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30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875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3783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665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2048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7620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894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t>March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t>Marketplace 101</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12311689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March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dirty="0" smtClean="0">
                <a:solidFill>
                  <a:prstClr val="black"/>
                </a:solidFill>
              </a:rPr>
              <a:t>Marketplace 101</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32313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t>March 2016</a:t>
            </a:r>
            <a:endParaRPr lang="en-US" dirty="0"/>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dirty="0" smtClean="0"/>
              <a:t>Marketplace 101</a:t>
            </a:r>
            <a:endParaRPr lang="en-US" dirty="0"/>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1996429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87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t>March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t>Marketplace 101</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40411145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1" name="Title 1"/>
          <p:cNvSpPr>
            <a:spLocks noGrp="1"/>
          </p:cNvSpPr>
          <p:nvPr>
            <p:ph type="title"/>
          </p:nvPr>
        </p:nvSpPr>
        <p:spPr>
          <a:xfrm>
            <a:off x="0" y="0"/>
            <a:ext cx="9144000" cy="1371600"/>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March 2016</a:t>
            </a:r>
            <a:endParaRPr lang="en-US" dirty="0"/>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Marketplace 101</a:t>
            </a:r>
            <a:endParaRPr lang="en-US" dirty="0"/>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22767145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smtClean="0">
                <a:solidFill>
                  <a:prstClr val="black"/>
                </a:solidFill>
              </a:rPr>
              <a:t>March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Marketplace 101</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1593248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15 Yellow Head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March 2016</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101</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8319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846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35845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738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7914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4007934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8297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778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49528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81" r:id="rId21"/>
    <p:sldLayoutId id="2147483790" r:id="rId22"/>
    <p:sldLayoutId id="2147483791" r:id="rId23"/>
    <p:sldLayoutId id="2147483792" r:id="rId24"/>
    <p:sldLayoutId id="2147483793" r:id="rId25"/>
    <p:sldLayoutId id="2147483824" r:id="rId26"/>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smtClean="0">
                <a:solidFill>
                  <a:prstClr val="black"/>
                </a:solidFill>
              </a:rPr>
              <a:t>March 2016</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Marketplace 101</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04608947"/>
      </p:ext>
    </p:extLst>
  </p:cSld>
  <p:clrMap bg1="lt1" tx1="dk1" bg2="lt2" tx2="dk2" accent1="accent1" accent2="accent2" accent3="accent3" accent4="accent4" accent5="accent5" accent6="accent6" hlink="hlink" folHlink="folHlink"/>
  <p:sldLayoutIdLst>
    <p:sldLayoutId id="2147483832" r:id="rId1"/>
    <p:sldLayoutId id="2147483833"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s://localhelp.healthcare.gov/"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hyperlink" Target="https://www.youtube.com/playlist?list=PLaV7m2-zFKpgZDNCz7rZ3Xx7q2cDmpAm7" TargetMode="External"/><Relationship Id="rId5" Type="http://schemas.openxmlformats.org/officeDocument/2006/relationships/hyperlink" Target="https://www.facebook.com/Healthcare.gov?_rdr=p" TargetMode="External"/><Relationship Id="rId4" Type="http://schemas.openxmlformats.org/officeDocument/2006/relationships/hyperlink" Target="mailto:Twitter@HealthCare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chemeClr val="tx2"/>
                </a:solidFill>
              </a:rPr>
              <a:t>Marketplace 101</a:t>
            </a:r>
            <a:endParaRPr lang="en-US" sz="4000" dirty="0">
              <a:solidFill>
                <a:schemeClr val="tx2"/>
              </a:solidFill>
            </a:endParaRPr>
          </a:p>
        </p:txBody>
      </p:sp>
      <p:sp>
        <p:nvSpPr>
          <p:cNvPr id="7" name="TextBox 6"/>
          <p:cNvSpPr txBox="1"/>
          <p:nvPr/>
        </p:nvSpPr>
        <p:spPr>
          <a:xfrm>
            <a:off x="4724400" y="3352800"/>
            <a:ext cx="4114800" cy="1384995"/>
          </a:xfrm>
          <a:prstGeom prst="rect">
            <a:avLst/>
          </a:prstGeom>
          <a:noFill/>
        </p:spPr>
        <p:txBody>
          <a:bodyPr wrap="square" rtlCol="0">
            <a:spAutoFit/>
          </a:bodyPr>
          <a:lstStyle/>
          <a:p>
            <a:r>
              <a:rPr lang="en-US" sz="2800" dirty="0" smtClean="0">
                <a:latin typeface="Arial" pitchFamily="34" charset="0"/>
                <a:cs typeface="Arial" pitchFamily="34" charset="0"/>
              </a:rPr>
              <a:t>Find health care options that meet your needs and fit your budget</a:t>
            </a:r>
            <a:endParaRPr lang="en-US" sz="2800" dirty="0">
              <a:latin typeface="Arial" pitchFamily="34" charset="0"/>
              <a:cs typeface="Arial" pitchFamily="34" charset="0"/>
            </a:endParaRPr>
          </a:p>
        </p:txBody>
      </p:sp>
      <p:sp>
        <p:nvSpPr>
          <p:cNvPr id="2" name="TextBox 1"/>
          <p:cNvSpPr txBox="1"/>
          <p:nvPr/>
        </p:nvSpPr>
        <p:spPr>
          <a:xfrm>
            <a:off x="4994069" y="5395095"/>
            <a:ext cx="3276600" cy="461665"/>
          </a:xfrm>
          <a:prstGeom prst="rect">
            <a:avLst/>
          </a:prstGeom>
          <a:noFill/>
        </p:spPr>
        <p:txBody>
          <a:bodyPr wrap="square" rtlCol="0">
            <a:spAutoFit/>
          </a:bodyPr>
          <a:lstStyle/>
          <a:p>
            <a:pPr algn="r"/>
            <a:r>
              <a:rPr lang="en-US" sz="2400" dirty="0" smtClean="0">
                <a:solidFill>
                  <a:schemeClr val="tx2"/>
                </a:solidFill>
                <a:latin typeface="Arial" pitchFamily="34" charset="0"/>
                <a:cs typeface="Arial" pitchFamily="34" charset="0"/>
              </a:rPr>
              <a:t>March 2016</a:t>
            </a:r>
            <a:endParaRPr lang="en-US" sz="2400" dirty="0">
              <a:solidFill>
                <a:schemeClr val="tx2"/>
              </a:solidFill>
              <a:latin typeface="Arial" pitchFamily="34" charset="0"/>
              <a:cs typeface="Arial" pitchFamily="34" charset="0"/>
            </a:endParaRPr>
          </a:p>
        </p:txBody>
      </p:sp>
      <p:pic>
        <p:nvPicPr>
          <p:cNvPr id="4" name="Picture 3" descr="Photograph of young man in red shirt talking with young woman  in grey shirt" title="Photograph of young man in red shirt talking with young woman  in grey shirt"/>
          <p:cNvPicPr>
            <a:picLocks noChangeAspect="1"/>
          </p:cNvPicPr>
          <p:nvPr/>
        </p:nvPicPr>
        <p:blipFill rotWithShape="1">
          <a:blip r:embed="rId3"/>
          <a:srcRect l="70302" t="28645" r="1391" b="19792"/>
          <a:stretch/>
        </p:blipFill>
        <p:spPr>
          <a:xfrm>
            <a:off x="498453" y="2628779"/>
            <a:ext cx="3831954" cy="3924421"/>
          </a:xfrm>
          <a:prstGeom prst="rect">
            <a:avLst/>
          </a:prstGeom>
          <a:effectLst>
            <a:innerShdw blurRad="63500" dist="50800" dir="10800000">
              <a:prstClr val="black">
                <a:alpha val="50000"/>
              </a:prstClr>
            </a:innerShdw>
            <a:softEdge rad="0"/>
          </a:effectLst>
          <a:scene3d>
            <a:camera prst="orthographicFront">
              <a:rot lat="0" lon="11099976" rev="0"/>
            </a:camera>
            <a:lightRig rig="threePt" dir="t"/>
          </a:scene3d>
        </p:spPr>
      </p:pic>
    </p:spTree>
    <p:extLst>
      <p:ext uri="{BB962C8B-B14F-4D97-AF65-F5344CB8AC3E}">
        <p14:creationId xmlns:p14="http://schemas.microsoft.com/office/powerpoint/2010/main" val="406995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534400" cy="4525963"/>
          </a:xfrm>
        </p:spPr>
        <p:txBody>
          <a:bodyPr>
            <a:noAutofit/>
          </a:bodyPr>
          <a:lstStyle/>
          <a:p>
            <a:pPr>
              <a:spcBef>
                <a:spcPts val="600"/>
              </a:spcBef>
              <a:buFont typeface="Wingdings" pitchFamily="2" charset="2"/>
              <a:buChar char="§"/>
            </a:pPr>
            <a:r>
              <a:rPr lang="en-US" sz="3000" dirty="0" smtClean="0">
                <a:latin typeface="Calibri" pitchFamily="34" charset="0"/>
                <a:cs typeface="Calibri" pitchFamily="34" charset="0"/>
              </a:rPr>
              <a:t>To be eligible for Marketplace coverage, you must</a:t>
            </a:r>
          </a:p>
          <a:p>
            <a:pPr marL="635000" lvl="1" indent="-355600">
              <a:spcBef>
                <a:spcPts val="600"/>
              </a:spcBef>
            </a:pPr>
            <a:r>
              <a:rPr lang="en-US" sz="2600" dirty="0" smtClean="0">
                <a:latin typeface="Calibri" pitchFamily="34" charset="0"/>
                <a:cs typeface="Calibri" pitchFamily="34" charset="0"/>
              </a:rPr>
              <a:t>Be a resident of a state</a:t>
            </a:r>
            <a:r>
              <a:rPr lang="en-US" dirty="0" smtClean="0"/>
              <a:t> served by the Marketplace, and</a:t>
            </a:r>
            <a:endParaRPr lang="en-US" sz="2600" dirty="0" smtClean="0">
              <a:latin typeface="Calibri" pitchFamily="34" charset="0"/>
              <a:cs typeface="Calibri" pitchFamily="34" charset="0"/>
            </a:endParaRPr>
          </a:p>
          <a:p>
            <a:pPr marL="635000" lvl="1" indent="-355600">
              <a:spcBef>
                <a:spcPts val="600"/>
              </a:spcBef>
              <a:buFont typeface="Arial" pitchFamily="34" charset="0"/>
              <a:buChar char="•"/>
            </a:pPr>
            <a:r>
              <a:rPr lang="en-US" sz="2600" dirty="0" smtClean="0">
                <a:latin typeface="Calibri" pitchFamily="34" charset="0"/>
                <a:cs typeface="Calibri" pitchFamily="34" charset="0"/>
              </a:rPr>
              <a:t>Be a U.S. citizen, U.S. national, or a non-citizen who’s lawfully present in the U.S. (and expected to be for the entire time coverage is sought), and</a:t>
            </a:r>
          </a:p>
          <a:p>
            <a:pPr marL="635000" lvl="1" indent="-355600">
              <a:spcBef>
                <a:spcPts val="600"/>
              </a:spcBef>
              <a:buFont typeface="Arial" pitchFamily="34" charset="0"/>
              <a:buChar char="•"/>
            </a:pPr>
            <a:r>
              <a:rPr lang="en-US" sz="2600" dirty="0" smtClean="0">
                <a:latin typeface="Calibri" pitchFamily="34" charset="0"/>
                <a:cs typeface="Calibri" pitchFamily="34" charset="0"/>
              </a:rPr>
              <a:t>Not be incarcerated (other than incarceration pending disposition of charges)</a:t>
            </a:r>
          </a:p>
        </p:txBody>
      </p:sp>
      <p:sp>
        <p:nvSpPr>
          <p:cNvPr id="7" name="Date Placeholder 3"/>
          <p:cNvSpPr>
            <a:spLocks noGrp="1"/>
          </p:cNvSpPr>
          <p:nvPr>
            <p:ph type="dt" sz="half" idx="2"/>
          </p:nvPr>
        </p:nvSpPr>
        <p:spPr>
          <a:prstGeom prst="rect">
            <a:avLst/>
          </a:prstGeom>
        </p:spPr>
        <p:txBody>
          <a:bodyPr/>
          <a:lstStyle/>
          <a:p>
            <a:pPr>
              <a:defRPr/>
            </a:pPr>
            <a:r>
              <a:rPr lang="en-US" kern="0" smtClean="0">
                <a:solidFill>
                  <a:sysClr val="windowText" lastClr="000000"/>
                </a:solidFill>
              </a:rPr>
              <a:t>March 2016</a:t>
            </a:r>
            <a:endParaRPr lang="en-US" kern="0" dirty="0">
              <a:solidFill>
                <a:sysClr val="windowText" lastClr="000000"/>
              </a:solidFill>
            </a:endParaRPr>
          </a:p>
        </p:txBody>
      </p:sp>
      <p:sp>
        <p:nvSpPr>
          <p:cNvPr id="8"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pPr>
              <a:defRPr/>
            </a:pPr>
            <a:r>
              <a:rPr lang="en-US" kern="0" dirty="0" smtClean="0">
                <a:solidFill>
                  <a:prstClr val="black"/>
                </a:solidFill>
              </a:rPr>
              <a:t>Marketplace 101</a:t>
            </a:r>
            <a:endParaRPr lang="en-US" kern="0" dirty="0">
              <a:solidFill>
                <a:prstClr val="black"/>
              </a:solidFill>
            </a:endParaRPr>
          </a:p>
        </p:txBody>
      </p:sp>
      <p:sp>
        <p:nvSpPr>
          <p:cNvPr id="12" name="Slide Number Placeholder 7"/>
          <p:cNvSpPr>
            <a:spLocks noGrp="1"/>
          </p:cNvSpPr>
          <p:nvPr>
            <p:ph type="sldNum" sz="quarter" idx="4"/>
          </p:nvPr>
        </p:nvSpPr>
        <p:spPr>
          <a:prstGeom prst="rect">
            <a:avLst/>
          </a:prstGeom>
        </p:spPr>
        <p:txBody>
          <a:bodyPr/>
          <a:lstStyle/>
          <a:p>
            <a:pPr>
              <a:defRPr/>
            </a:pPr>
            <a:fld id="{4C7DC1E6-81B2-456F-AAD5-518541D82B07}" type="slidenum">
              <a:rPr lang="en-US" kern="0" smtClean="0">
                <a:solidFill>
                  <a:sysClr val="windowText" lastClr="000000"/>
                </a:solidFill>
              </a:rPr>
              <a:pPr>
                <a:defRPr/>
              </a:pPr>
              <a:t>10</a:t>
            </a:fld>
            <a:endParaRPr lang="en-US" kern="0" dirty="0">
              <a:solidFill>
                <a:sysClr val="windowText" lastClr="000000"/>
              </a:solidFill>
            </a:endParaRPr>
          </a:p>
        </p:txBody>
      </p:sp>
      <p:sp>
        <p:nvSpPr>
          <p:cNvPr id="4" name="Title 3"/>
          <p:cNvSpPr>
            <a:spLocks noGrp="1"/>
          </p:cNvSpPr>
          <p:nvPr>
            <p:ph type="title"/>
          </p:nvPr>
        </p:nvSpPr>
        <p:spPr/>
        <p:txBody>
          <a:bodyPr>
            <a:noAutofit/>
          </a:bodyPr>
          <a:lstStyle/>
          <a:p>
            <a:pPr algn="ctr"/>
            <a:r>
              <a:rPr lang="en-US" dirty="0" smtClean="0">
                <a:effectLst/>
                <a:latin typeface="Calibri" pitchFamily="34" charset="0"/>
                <a:cs typeface="Calibri" pitchFamily="34" charset="0"/>
              </a:rPr>
              <a:t>Eligibility </a:t>
            </a:r>
            <a:r>
              <a:rPr lang="en-US" dirty="0" smtClean="0">
                <a:latin typeface="Calibri" pitchFamily="34" charset="0"/>
                <a:cs typeface="Calibri" pitchFamily="34" charset="0"/>
              </a:rPr>
              <a:t>and </a:t>
            </a:r>
            <a:r>
              <a:rPr lang="en-US" dirty="0" smtClean="0">
                <a:effectLst/>
                <a:latin typeface="Calibri" pitchFamily="34" charset="0"/>
                <a:cs typeface="Calibri" pitchFamily="34" charset="0"/>
              </a:rPr>
              <a:t>Enrollment </a:t>
            </a:r>
            <a:br>
              <a:rPr lang="en-US" dirty="0" smtClean="0">
                <a:effectLst/>
                <a:latin typeface="Calibri" pitchFamily="34" charset="0"/>
                <a:cs typeface="Calibri" pitchFamily="34" charset="0"/>
              </a:rPr>
            </a:br>
            <a:r>
              <a:rPr lang="en-US" dirty="0" smtClean="0">
                <a:effectLst/>
                <a:latin typeface="Calibri" pitchFamily="34" charset="0"/>
                <a:cs typeface="Calibri" pitchFamily="34" charset="0"/>
              </a:rPr>
              <a:t>in the Individual Market</a:t>
            </a:r>
            <a:endParaRPr lang="en-US" dirty="0">
              <a:effectLst/>
              <a:latin typeface="Calibri" pitchFamily="34" charset="0"/>
              <a:cs typeface="Calibri" pitchFamily="34" charset="0"/>
            </a:endParaRPr>
          </a:p>
        </p:txBody>
      </p:sp>
    </p:spTree>
    <p:extLst>
      <p:ext uri="{BB962C8B-B14F-4D97-AF65-F5344CB8AC3E}">
        <p14:creationId xmlns:p14="http://schemas.microsoft.com/office/powerpoint/2010/main" val="334892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519112" lvl="0" indent="-457200">
              <a:buFont typeface="Wingdings" panose="05000000000000000000" pitchFamily="2" charset="2"/>
              <a:buChar char="§"/>
            </a:pPr>
            <a:r>
              <a:rPr lang="en-US" sz="2600" dirty="0" smtClean="0">
                <a:latin typeface="Calibri" pitchFamily="34" charset="0"/>
                <a:cs typeface="Calibri" pitchFamily="34" charset="0"/>
              </a:rPr>
              <a:t>The premium tax credit may be taken as advance payments (APTC) paid directly to issuers to lower monthly premium costs, or as a refundable credit on the tax return you file</a:t>
            </a:r>
          </a:p>
          <a:p>
            <a:pPr marL="519112" lvl="0" indent="-457200">
              <a:buFont typeface="Wingdings" panose="05000000000000000000" pitchFamily="2" charset="2"/>
              <a:buChar char="§"/>
            </a:pPr>
            <a:r>
              <a:rPr lang="en-US" sz="2600" dirty="0" smtClean="0">
                <a:latin typeface="Calibri" pitchFamily="34" charset="0"/>
                <a:cs typeface="Calibri" pitchFamily="34" charset="0"/>
              </a:rPr>
              <a:t>Eligibility for APTC is based on  </a:t>
            </a:r>
          </a:p>
          <a:p>
            <a:pPr marL="854075" lvl="1" indent="-331788">
              <a:buFont typeface="Arial" panose="020B0604020202020204" pitchFamily="34" charset="0"/>
              <a:buChar char="•"/>
            </a:pPr>
            <a:r>
              <a:rPr lang="en-US" sz="2400" dirty="0" smtClean="0">
                <a:latin typeface="Calibri" pitchFamily="34" charset="0"/>
                <a:cs typeface="Calibri" pitchFamily="34" charset="0"/>
              </a:rPr>
              <a:t>Household income and family size</a:t>
            </a:r>
          </a:p>
          <a:p>
            <a:pPr marL="1257300" lvl="2" indent="-392113">
              <a:buSzPct val="50000"/>
              <a:buFont typeface="Wingdings" panose="05000000000000000000" pitchFamily="2" charset="2"/>
              <a:buChar char="q"/>
            </a:pPr>
            <a:r>
              <a:rPr lang="en-US" sz="2200" dirty="0" smtClean="0"/>
              <a:t>Household income between 100% to 400% FPL </a:t>
            </a:r>
            <a:endParaRPr lang="en-US" sz="2200" dirty="0"/>
          </a:p>
          <a:p>
            <a:pPr marL="1550988" lvl="3" indent="-293688">
              <a:spcBef>
                <a:spcPts val="600"/>
              </a:spcBef>
              <a:buSzPct val="50000"/>
              <a:buFont typeface="Arial" panose="020B0604020202020204" pitchFamily="34" charset="0"/>
              <a:buChar char="•"/>
            </a:pPr>
            <a:r>
              <a:rPr lang="en-US" dirty="0" smtClean="0"/>
              <a:t>$24,250 </a:t>
            </a:r>
            <a:r>
              <a:rPr lang="en-US" dirty="0"/>
              <a:t>– $</a:t>
            </a:r>
            <a:r>
              <a:rPr lang="en-US" dirty="0" smtClean="0"/>
              <a:t>97,00 </a:t>
            </a:r>
            <a:r>
              <a:rPr lang="en-US" dirty="0"/>
              <a:t>for a family of 4</a:t>
            </a:r>
            <a:r>
              <a:rPr lang="en-US" dirty="0" smtClean="0"/>
              <a:t> </a:t>
            </a:r>
            <a:r>
              <a:rPr lang="en-US" dirty="0"/>
              <a:t>in </a:t>
            </a:r>
            <a:r>
              <a:rPr lang="en-US" dirty="0" smtClean="0"/>
              <a:t>2016 (higher in Alaska and Hawaii)</a:t>
            </a:r>
          </a:p>
          <a:p>
            <a:pPr marL="854075" lvl="1" indent="-276225"/>
            <a:r>
              <a:rPr lang="en-US" sz="2400" dirty="0" smtClean="0"/>
              <a:t>Not being eligible for </a:t>
            </a:r>
            <a:r>
              <a:rPr lang="en-US" sz="2400" dirty="0"/>
              <a:t>other minimum essential coverage, and including most government-sponsored coverage, affordable employer-sponsored insurance that meets certain minimum standards, or certain other minimum essential coverage</a:t>
            </a:r>
          </a:p>
        </p:txBody>
      </p:sp>
      <p:sp>
        <p:nvSpPr>
          <p:cNvPr id="9" name="Date Placeholder 1"/>
          <p:cNvSpPr>
            <a:spLocks noGrp="1"/>
          </p:cNvSpPr>
          <p:nvPr>
            <p:ph type="dt" sz="half" idx="2"/>
          </p:nvPr>
        </p:nvSpPr>
        <p:spPr>
          <a:prstGeom prst="rect">
            <a:avLst/>
          </a:prstGeom>
        </p:spPr>
        <p:txBody>
          <a:bodyPr/>
          <a:lstStyle/>
          <a:p>
            <a:r>
              <a:rPr lang="en-US" sz="1200" smtClean="0">
                <a:solidFill>
                  <a:prstClr val="black"/>
                </a:solidFill>
                <a:latin typeface="Calibri"/>
              </a:rPr>
              <a:t>March 2016</a:t>
            </a:r>
            <a:endParaRPr lang="en-US" sz="1200" dirty="0">
              <a:solidFill>
                <a:prstClr val="black"/>
              </a:solidFill>
              <a:latin typeface="Calibri"/>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solidFill>
                  <a:prstClr val="black"/>
                </a:solidFill>
                <a:latin typeface="Calibri"/>
              </a:rPr>
              <a:t>Marketplace 101</a:t>
            </a:r>
            <a:endParaRPr lang="en-US" sz="1200" dirty="0">
              <a:solidFill>
                <a:prstClr val="black"/>
              </a:solidFill>
              <a:latin typeface="Calibri"/>
            </a:endParaRPr>
          </a:p>
        </p:txBody>
      </p:sp>
      <p:sp>
        <p:nvSpPr>
          <p:cNvPr id="11" name="Slide Number Placeholder 3"/>
          <p:cNvSpPr>
            <a:spLocks noGrp="1"/>
          </p:cNvSpPr>
          <p:nvPr>
            <p:ph type="sldNum" sz="quarter" idx="4"/>
          </p:nvPr>
        </p:nvSpPr>
        <p:spPr>
          <a:prstGeom prst="rect">
            <a:avLst/>
          </a:prstGeom>
        </p:spPr>
        <p:txBody>
          <a:bodyPr/>
          <a:lstStyle/>
          <a:p>
            <a:fld id="{FB96A6F3-21FB-4D68-B526-5404B4C85F47}" type="slidenum">
              <a:rPr lang="en-US" smtClean="0">
                <a:solidFill>
                  <a:prstClr val="black"/>
                </a:solidFill>
                <a:latin typeface="Calibri"/>
              </a:rPr>
              <a:pPr/>
              <a:t>11</a:t>
            </a:fld>
            <a:endParaRPr lang="en-US" dirty="0">
              <a:solidFill>
                <a:prstClr val="black"/>
              </a:solidFill>
              <a:latin typeface="Calibri"/>
            </a:endParaRPr>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Lower Premium Costs</a:t>
            </a:r>
            <a:endParaRPr lang="en-US" sz="3600" dirty="0">
              <a:effectLst/>
              <a:latin typeface="Calibri" pitchFamily="34" charset="0"/>
              <a:cs typeface="Calibri" pitchFamily="34" charset="0"/>
            </a:endParaRPr>
          </a:p>
        </p:txBody>
      </p:sp>
    </p:spTree>
    <p:extLst>
      <p:ext uri="{BB962C8B-B14F-4D97-AF65-F5344CB8AC3E}">
        <p14:creationId xmlns:p14="http://schemas.microsoft.com/office/powerpoint/2010/main" val="146847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Ways to Use a Premium Tax Credit</a:t>
            </a:r>
            <a:endParaRPr lang="en-US" dirty="0"/>
          </a:p>
        </p:txBody>
      </p:sp>
      <p:graphicFrame>
        <p:nvGraphicFramePr>
          <p:cNvPr id="7" name="Content Placeholder 6" descr="Chart." title="chart of how to use premium tax credit"/>
          <p:cNvGraphicFramePr>
            <a:graphicFrameLocks noGrp="1"/>
          </p:cNvGraphicFramePr>
          <p:nvPr>
            <p:ph idx="1"/>
            <p:extLst>
              <p:ext uri="{D42A27DB-BD31-4B8C-83A1-F6EECF244321}">
                <p14:modId xmlns:p14="http://schemas.microsoft.com/office/powerpoint/2010/main" val="3415447209"/>
              </p:ext>
            </p:extLst>
          </p:nvPr>
        </p:nvGraphicFramePr>
        <p:xfrm>
          <a:off x="0" y="1186541"/>
          <a:ext cx="9144000" cy="3760113"/>
        </p:xfrm>
        <a:graphic>
          <a:graphicData uri="http://schemas.openxmlformats.org/drawingml/2006/table">
            <a:tbl>
              <a:tblPr firstRow="1" firstCol="1" bandRow="1">
                <a:tableStyleId>{7DF18680-E054-41AD-8BC1-D1AEF772440D}</a:tableStyleId>
              </a:tblPr>
              <a:tblGrid>
                <a:gridCol w="9144000"/>
              </a:tblGrid>
              <a:tr h="7582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j-lt"/>
                          <a:ea typeface="Calibri"/>
                          <a:cs typeface="Times New Roman"/>
                        </a:rPr>
                        <a:t>Choose </a:t>
                      </a:r>
                      <a:r>
                        <a:rPr lang="en-US" sz="2400" dirty="0" smtClean="0">
                          <a:solidFill>
                            <a:schemeClr val="bg1"/>
                          </a:solidFill>
                          <a:effectLst/>
                          <a:latin typeface="+mj-lt"/>
                          <a:ea typeface="Calibri"/>
                          <a:cs typeface="Times New Roman"/>
                        </a:rPr>
                        <a:t>to </a:t>
                      </a:r>
                      <a:r>
                        <a:rPr lang="en-US" sz="2400" dirty="0" smtClean="0">
                          <a:effectLst/>
                          <a:latin typeface="+mj-lt"/>
                          <a:ea typeface="Calibri"/>
                          <a:cs typeface="Times New Roman"/>
                        </a:rPr>
                        <a:t>Get It Now</a:t>
                      </a:r>
                      <a:r>
                        <a:rPr lang="en-US" sz="2400" baseline="0" dirty="0" smtClean="0">
                          <a:effectLst/>
                          <a:latin typeface="+mj-lt"/>
                          <a:ea typeface="Calibri"/>
                          <a:cs typeface="Times New Roma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effectLst/>
                          <a:latin typeface="+mj-lt"/>
                          <a:ea typeface="Calibri"/>
                          <a:cs typeface="Times New Roman"/>
                        </a:rPr>
                        <a:t>Advance Payments of the Premium Tax Credit (APTC)</a:t>
                      </a:r>
                      <a:endParaRPr lang="en-US" sz="2400" dirty="0">
                        <a:effectLst/>
                        <a:latin typeface="+mj-lt"/>
                        <a:ea typeface="Calibri"/>
                        <a:cs typeface="Times New Roman"/>
                      </a:endParaRPr>
                    </a:p>
                  </a:txBody>
                  <a:tcPr marL="46152" marR="46152"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331814">
                <a:tc>
                  <a:txBody>
                    <a:bodyPr/>
                    <a:lstStyle/>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All</a:t>
                      </a:r>
                      <a:r>
                        <a:rPr lang="en-US" sz="2200" b="0" kern="1200" baseline="0" dirty="0" smtClean="0">
                          <a:solidFill>
                            <a:schemeClr val="tx1"/>
                          </a:solidFill>
                          <a:effectLst/>
                          <a:latin typeface="+mj-lt"/>
                          <a:ea typeface="Calibri"/>
                          <a:cs typeface="Times New Roman"/>
                        </a:rPr>
                        <a:t> or some of the APTC is p</a:t>
                      </a:r>
                      <a:r>
                        <a:rPr lang="en-US" sz="2200" b="0" kern="1200" dirty="0" smtClean="0">
                          <a:solidFill>
                            <a:schemeClr val="tx1"/>
                          </a:solidFill>
                          <a:effectLst/>
                          <a:latin typeface="+mj-lt"/>
                          <a:ea typeface="Calibri"/>
                          <a:cs typeface="Times New Roman"/>
                        </a:rPr>
                        <a:t>aid directly to your</a:t>
                      </a:r>
                      <a:r>
                        <a:rPr lang="en-US" sz="2200" b="0" kern="1200" baseline="0" dirty="0" smtClean="0">
                          <a:solidFill>
                            <a:schemeClr val="tx1"/>
                          </a:solidFill>
                          <a:effectLst/>
                          <a:latin typeface="+mj-lt"/>
                          <a:ea typeface="Calibri"/>
                          <a:cs typeface="Times New Roman"/>
                        </a:rPr>
                        <a:t> </a:t>
                      </a:r>
                      <a:r>
                        <a:rPr lang="en-US" sz="2200" b="0" kern="1200" dirty="0" smtClean="0">
                          <a:solidFill>
                            <a:schemeClr val="tx1"/>
                          </a:solidFill>
                          <a:effectLst/>
                          <a:latin typeface="+mj-lt"/>
                          <a:ea typeface="Calibri"/>
                          <a:cs typeface="Times New Roman"/>
                        </a:rPr>
                        <a:t>plan on a monthly basis</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You pay the difference between the monthly premium and APTC</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You reconcile the APTC when you file a tax return for the coverage year*</a:t>
                      </a:r>
                      <a:endParaRPr lang="en-US" sz="2200" b="0" baseline="0" dirty="0" smtClean="0">
                        <a:solidFill>
                          <a:schemeClr val="tx1"/>
                        </a:solidFill>
                        <a:effectLst/>
                        <a:latin typeface="+mj-lt"/>
                        <a:ea typeface="Calibri"/>
                        <a:cs typeface="Times New Roman"/>
                      </a:endParaRPr>
                    </a:p>
                  </a:txBody>
                  <a:tcPr marL="46152" marR="46152"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23759">
                <a:tc>
                  <a:txBody>
                    <a:bodyPr/>
                    <a:lstStyle/>
                    <a:p>
                      <a:pPr marL="0" marR="0" algn="ctr">
                        <a:lnSpc>
                          <a:spcPct val="100000"/>
                        </a:lnSpc>
                        <a:spcBef>
                          <a:spcPts val="600"/>
                        </a:spcBef>
                        <a:spcAft>
                          <a:spcPts val="0"/>
                        </a:spcAft>
                      </a:pPr>
                      <a:r>
                        <a:rPr lang="en-US" sz="2400" dirty="0" smtClean="0">
                          <a:solidFill>
                            <a:schemeClr val="bg1"/>
                          </a:solidFill>
                          <a:effectLst/>
                          <a:latin typeface="+mj-lt"/>
                          <a:ea typeface="Calibri"/>
                          <a:cs typeface="Times New Roman"/>
                        </a:rPr>
                        <a:t>Choose to Get It Later</a:t>
                      </a:r>
                      <a:endParaRPr lang="en-US" sz="2400" dirty="0">
                        <a:effectLst/>
                        <a:latin typeface="+mj-lt"/>
                        <a:ea typeface="Calibri"/>
                        <a:cs typeface="Times New Roman"/>
                      </a:endParaRPr>
                    </a:p>
                  </a:txBody>
                  <a:tcPr marL="46152" marR="46152"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246295">
                <a:tc>
                  <a:txBody>
                    <a:bodyPr/>
                    <a:lstStyle/>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Don’t request any advance payments</a:t>
                      </a:r>
                    </a:p>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You pay the entire monthly plan premium</a:t>
                      </a:r>
                    </a:p>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Claim the full amount on the tax return filed for the coverage year</a:t>
                      </a:r>
                    </a:p>
                  </a:txBody>
                  <a:tcPr marL="46152" marR="46152"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Rectangle 8"/>
          <p:cNvSpPr/>
          <p:nvPr/>
        </p:nvSpPr>
        <p:spPr>
          <a:xfrm>
            <a:off x="0" y="4992295"/>
            <a:ext cx="9144000" cy="1323439"/>
          </a:xfrm>
          <a:prstGeom prst="rect">
            <a:avLst/>
          </a:prstGeom>
          <a:ln>
            <a:solidFill>
              <a:schemeClr val="accent1"/>
            </a:solidFill>
          </a:ln>
        </p:spPr>
        <p:txBody>
          <a:bodyPr wrap="square">
            <a:spAutoFit/>
          </a:bodyPr>
          <a:lstStyle/>
          <a:p>
            <a:r>
              <a:rPr lang="en-US" sz="2000" b="1" dirty="0" smtClean="0">
                <a:latin typeface="+mj-lt"/>
              </a:rPr>
              <a:t>You should report all changes in the information you provided on your application to avoid owing money, if you got more PTC then you were eligible for, after reconciliation on your tax return. Or, you could get money back or credited against any tax you may owe if you didn’t get all the PTC for which you were eligible.</a:t>
            </a:r>
            <a:endParaRPr lang="en-US" sz="2000" b="1" dirty="0">
              <a:latin typeface="+mj-lt"/>
            </a:endParaRPr>
          </a:p>
        </p:txBody>
      </p:sp>
      <p:sp>
        <p:nvSpPr>
          <p:cNvPr id="13"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12</a:t>
            </a:fld>
            <a:endParaRPr lang="en-US" sz="1200" dirty="0">
              <a:solidFill>
                <a:schemeClr val="tx1"/>
              </a:solidFill>
              <a:latin typeface="+mj-lt"/>
            </a:endParaRPr>
          </a:p>
        </p:txBody>
      </p:sp>
      <p:sp>
        <p:nvSpPr>
          <p:cNvPr id="8"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Tree>
    <p:extLst>
      <p:ext uri="{BB962C8B-B14F-4D97-AF65-F5344CB8AC3E}">
        <p14:creationId xmlns:p14="http://schemas.microsoft.com/office/powerpoint/2010/main" val="21461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7004"/>
            <a:ext cx="8229600" cy="4971396"/>
          </a:xfrm>
        </p:spPr>
        <p:txBody>
          <a:bodyPr>
            <a:noAutofit/>
          </a:bodyPr>
          <a:lstStyle/>
          <a:p>
            <a:pPr>
              <a:buFont typeface="Wingdings" panose="05000000000000000000" pitchFamily="2" charset="2"/>
              <a:buChar char="§"/>
            </a:pPr>
            <a:r>
              <a:rPr lang="en-US" sz="2400" dirty="0"/>
              <a:t>Lower </a:t>
            </a:r>
            <a:r>
              <a:rPr lang="en-US" sz="2400" dirty="0" smtClean="0"/>
              <a:t>out-of-pocket costs </a:t>
            </a:r>
            <a:r>
              <a:rPr lang="en-US" sz="2400" dirty="0"/>
              <a:t>on deductibles, copayments, and </a:t>
            </a:r>
            <a:r>
              <a:rPr lang="en-US" sz="2400" dirty="0" smtClean="0"/>
              <a:t>coinsurance</a:t>
            </a:r>
          </a:p>
          <a:p>
            <a:pPr lvl="0">
              <a:buFont typeface="Wingdings" panose="05000000000000000000" pitchFamily="2" charset="2"/>
              <a:buChar char="§"/>
            </a:pPr>
            <a:r>
              <a:rPr lang="en-US" sz="2400" dirty="0" smtClean="0">
                <a:latin typeface="Calibri" pitchFamily="34" charset="0"/>
                <a:cs typeface="Calibri" pitchFamily="34" charset="0"/>
              </a:rPr>
              <a:t>To be eligible, you must</a:t>
            </a:r>
          </a:p>
          <a:p>
            <a:pPr lvl="1">
              <a:buFont typeface="Arial" panose="020B0604020202020204" pitchFamily="34" charset="0"/>
              <a:buChar char="•"/>
            </a:pPr>
            <a:r>
              <a:rPr lang="en-US" sz="1800" dirty="0" smtClean="0">
                <a:latin typeface="Calibri" pitchFamily="34" charset="0"/>
                <a:cs typeface="Calibri" pitchFamily="34" charset="0"/>
              </a:rPr>
              <a:t>Have income </a:t>
            </a:r>
            <a:r>
              <a:rPr lang="en-US" sz="1800" dirty="0">
                <a:latin typeface="Calibri" pitchFamily="34" charset="0"/>
                <a:cs typeface="Calibri" pitchFamily="34" charset="0"/>
              </a:rPr>
              <a:t>at or below 250% </a:t>
            </a:r>
            <a:r>
              <a:rPr lang="en-US" sz="1800" dirty="0" smtClean="0">
                <a:latin typeface="Calibri" pitchFamily="34" charset="0"/>
                <a:cs typeface="Calibri" pitchFamily="34" charset="0"/>
              </a:rPr>
              <a:t>FPL </a:t>
            </a:r>
          </a:p>
          <a:p>
            <a:pPr lvl="2">
              <a:buFont typeface="Calibri" panose="020F0502020204030204" pitchFamily="34" charset="0"/>
              <a:buChar char="–"/>
            </a:pPr>
            <a:r>
              <a:rPr lang="en-US" sz="1800" dirty="0" smtClean="0">
                <a:latin typeface="Calibri" pitchFamily="34" charset="0"/>
                <a:cs typeface="Calibri" pitchFamily="34" charset="0"/>
              </a:rPr>
              <a:t>$60,625 annually for a family of 4 in 2016 (higher in Alaska and Hawaii)</a:t>
            </a:r>
            <a:endParaRPr lang="en-US" sz="1800" dirty="0">
              <a:latin typeface="Calibri" pitchFamily="34" charset="0"/>
              <a:cs typeface="Calibri" pitchFamily="34" charset="0"/>
            </a:endParaRPr>
          </a:p>
          <a:p>
            <a:pPr lvl="1">
              <a:buFont typeface="Arial" panose="020B0604020202020204" pitchFamily="34" charset="0"/>
              <a:buChar char="•"/>
            </a:pPr>
            <a:r>
              <a:rPr lang="en-US" sz="1800" dirty="0" smtClean="0">
                <a:latin typeface="Calibri" pitchFamily="34" charset="0"/>
                <a:cs typeface="Calibri" pitchFamily="34" charset="0"/>
              </a:rPr>
              <a:t>Be eligible for advance payments of the premium tax credit</a:t>
            </a:r>
            <a:endParaRPr lang="en-US" sz="1800" dirty="0">
              <a:latin typeface="Calibri" pitchFamily="34" charset="0"/>
              <a:cs typeface="Calibri" pitchFamily="34" charset="0"/>
            </a:endParaRPr>
          </a:p>
          <a:p>
            <a:pPr lvl="1">
              <a:buFont typeface="Arial" panose="020B0604020202020204" pitchFamily="34" charset="0"/>
              <a:buChar char="•"/>
            </a:pPr>
            <a:r>
              <a:rPr lang="en-US" sz="1800" b="1" dirty="0" smtClean="0">
                <a:latin typeface="Calibri" pitchFamily="34" charset="0"/>
                <a:cs typeface="Calibri" pitchFamily="34" charset="0"/>
              </a:rPr>
              <a:t>Enroll </a:t>
            </a:r>
            <a:r>
              <a:rPr lang="en-US" sz="1800" b="1" dirty="0">
                <a:latin typeface="Calibri" pitchFamily="34" charset="0"/>
                <a:cs typeface="Calibri" pitchFamily="34" charset="0"/>
              </a:rPr>
              <a:t>in </a:t>
            </a:r>
            <a:r>
              <a:rPr lang="en-US" sz="1800" b="1" dirty="0" smtClean="0">
                <a:latin typeface="Calibri" pitchFamily="34" charset="0"/>
                <a:cs typeface="Calibri" pitchFamily="34" charset="0"/>
              </a:rPr>
              <a:t>a Marketplace Silver-level plan, unless they’re members of a Federally-recognized tribe</a:t>
            </a:r>
          </a:p>
          <a:p>
            <a:pPr>
              <a:buFont typeface="Wingdings" panose="05000000000000000000" pitchFamily="2" charset="2"/>
              <a:buChar char="§"/>
            </a:pPr>
            <a:r>
              <a:rPr lang="en-US" sz="2400" dirty="0">
                <a:latin typeface="Calibri" pitchFamily="34" charset="0"/>
                <a:cs typeface="Calibri" pitchFamily="34" charset="0"/>
              </a:rPr>
              <a:t>Members of f</a:t>
            </a:r>
            <a:r>
              <a:rPr lang="en-US" sz="2400" dirty="0" smtClean="0">
                <a:latin typeface="Calibri" pitchFamily="34" charset="0"/>
                <a:cs typeface="Calibri" pitchFamily="34" charset="0"/>
              </a:rPr>
              <a:t>ederally recognized </a:t>
            </a:r>
            <a:r>
              <a:rPr lang="en-US" sz="2400" dirty="0">
                <a:latin typeface="Calibri" pitchFamily="34" charset="0"/>
                <a:cs typeface="Calibri" pitchFamily="34" charset="0"/>
              </a:rPr>
              <a:t>Indian </a:t>
            </a:r>
            <a:r>
              <a:rPr lang="en-US" sz="2400" dirty="0" smtClean="0">
                <a:latin typeface="Calibri" pitchFamily="34" charset="0"/>
                <a:cs typeface="Calibri" pitchFamily="34" charset="0"/>
              </a:rPr>
              <a:t>tribes</a:t>
            </a:r>
          </a:p>
          <a:p>
            <a:pPr lvl="1">
              <a:buFont typeface="Arial" panose="020B0604020202020204" pitchFamily="34" charset="0"/>
              <a:buChar char="•"/>
            </a:pPr>
            <a:r>
              <a:rPr lang="en-US" sz="1800" dirty="0" smtClean="0">
                <a:latin typeface="Calibri" pitchFamily="34" charset="0"/>
                <a:cs typeface="Calibri" pitchFamily="34" charset="0"/>
              </a:rPr>
              <a:t>Don’t </a:t>
            </a:r>
            <a:r>
              <a:rPr lang="en-US" sz="1800" dirty="0">
                <a:latin typeface="Calibri" pitchFamily="34" charset="0"/>
                <a:cs typeface="Calibri" pitchFamily="34" charset="0"/>
              </a:rPr>
              <a:t>have to pay cost-sharing if household income is at or below 300% of the </a:t>
            </a:r>
            <a:r>
              <a:rPr lang="en-US" sz="1800" dirty="0" smtClean="0">
                <a:latin typeface="Calibri" pitchFamily="34" charset="0"/>
                <a:cs typeface="Calibri" pitchFamily="34" charset="0"/>
              </a:rPr>
              <a:t>federal </a:t>
            </a:r>
            <a:r>
              <a:rPr lang="en-US" sz="1800" dirty="0">
                <a:latin typeface="Calibri" pitchFamily="34" charset="0"/>
                <a:cs typeface="Calibri" pitchFamily="34" charset="0"/>
              </a:rPr>
              <a:t>poverty level (FPL</a:t>
            </a:r>
            <a:r>
              <a:rPr lang="en-US" sz="1800" dirty="0" smtClean="0">
                <a:latin typeface="Calibri" pitchFamily="34" charset="0"/>
                <a:cs typeface="Calibri" pitchFamily="34" charset="0"/>
              </a:rPr>
              <a:t>), and they’re eligible for advance payment of the premium tax credit </a:t>
            </a:r>
            <a:endParaRPr lang="en-US" sz="1800" dirty="0">
              <a:latin typeface="Calibri" pitchFamily="34" charset="0"/>
              <a:cs typeface="Calibri" pitchFamily="34" charset="0"/>
            </a:endParaRPr>
          </a:p>
          <a:p>
            <a:pPr lvl="2"/>
            <a:r>
              <a:rPr lang="en-US" sz="1800" dirty="0" smtClean="0">
                <a:latin typeface="Calibri" pitchFamily="34" charset="0"/>
                <a:cs typeface="Calibri" pitchFamily="34" charset="0"/>
              </a:rPr>
              <a:t>Up </a:t>
            </a:r>
            <a:r>
              <a:rPr lang="en-US" sz="1800" dirty="0">
                <a:latin typeface="Calibri" pitchFamily="34" charset="0"/>
                <a:cs typeface="Calibri" pitchFamily="34" charset="0"/>
              </a:rPr>
              <a:t>to around $</a:t>
            </a:r>
            <a:r>
              <a:rPr lang="en-US" sz="1800" dirty="0" smtClean="0">
                <a:latin typeface="Calibri" pitchFamily="34" charset="0"/>
                <a:cs typeface="Calibri" pitchFamily="34" charset="0"/>
              </a:rPr>
              <a:t>72,750 </a:t>
            </a:r>
            <a:r>
              <a:rPr lang="en-US" sz="1800" dirty="0">
                <a:latin typeface="Calibri" pitchFamily="34" charset="0"/>
                <a:cs typeface="Calibri" pitchFamily="34" charset="0"/>
              </a:rPr>
              <a:t>for a family of 4 </a:t>
            </a:r>
            <a:r>
              <a:rPr lang="en-US" sz="1800" dirty="0" smtClean="0">
                <a:latin typeface="Calibri" pitchFamily="34" charset="0"/>
                <a:cs typeface="Calibri" pitchFamily="34" charset="0"/>
              </a:rPr>
              <a:t>($90,960 </a:t>
            </a:r>
            <a:r>
              <a:rPr lang="en-US" sz="1800" dirty="0">
                <a:latin typeface="Calibri" pitchFamily="34" charset="0"/>
                <a:cs typeface="Calibri" pitchFamily="34" charset="0"/>
              </a:rPr>
              <a:t>in Alaska) in </a:t>
            </a:r>
            <a:r>
              <a:rPr lang="en-US" sz="1800" dirty="0" smtClean="0">
                <a:latin typeface="Calibri" pitchFamily="34" charset="0"/>
                <a:cs typeface="Calibri" pitchFamily="34" charset="0"/>
              </a:rPr>
              <a:t>2016</a:t>
            </a:r>
          </a:p>
          <a:p>
            <a:pPr lvl="2"/>
            <a:r>
              <a:rPr lang="en-US" sz="1600" dirty="0" smtClean="0"/>
              <a:t>Don’t have to enroll in a Silver-level plan</a:t>
            </a:r>
            <a:endParaRPr lang="en-US" dirty="0" smtClean="0">
              <a:latin typeface="Calibri" pitchFamily="34" charset="0"/>
              <a:cs typeface="Calibri" pitchFamily="34" charset="0"/>
            </a:endParaRPr>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13</a:t>
            </a:fld>
            <a:endParaRPr lang="en-US" sz="12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Who’s Eligible for Cost-Sharing Reductions?</a:t>
            </a:r>
            <a:endParaRPr lang="en-US" sz="3600" dirty="0">
              <a:effectLst/>
              <a:latin typeface="Calibri" pitchFamily="34" charset="0"/>
              <a:cs typeface="Calibri" pitchFamily="34" charset="0"/>
            </a:endParaRPr>
          </a:p>
        </p:txBody>
      </p:sp>
    </p:spTree>
    <p:extLst>
      <p:ext uri="{BB962C8B-B14F-4D97-AF65-F5344CB8AC3E}">
        <p14:creationId xmlns:p14="http://schemas.microsoft.com/office/powerpoint/2010/main" val="141844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dirty="0" smtClean="0"/>
              <a:t>Medicaid Eligibility</a:t>
            </a:r>
            <a:endParaRPr lang="en-US" sz="3600" dirty="0" smtClean="0">
              <a:ea typeface="ＭＳ Ｐゴシック"/>
              <a:cs typeface="ＭＳ Ｐゴシック"/>
            </a:endParaRPr>
          </a:p>
        </p:txBody>
      </p:sp>
      <p:sp>
        <p:nvSpPr>
          <p:cNvPr id="7" name="Content Placeholder 2"/>
          <p:cNvSpPr txBox="1">
            <a:spLocks/>
          </p:cNvSpPr>
          <p:nvPr/>
        </p:nvSpPr>
        <p:spPr bwMode="auto">
          <a:xfrm>
            <a:off x="152400" y="1293892"/>
            <a:ext cx="8686800" cy="5062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latin typeface="+mj-lt"/>
              </a:rPr>
              <a:t>Eligibility tied </a:t>
            </a:r>
            <a:r>
              <a:rPr lang="en-US" sz="2800" dirty="0">
                <a:latin typeface="+mj-lt"/>
              </a:rPr>
              <a:t>to </a:t>
            </a:r>
            <a:r>
              <a:rPr lang="en-US" sz="2800" dirty="0" smtClean="0">
                <a:latin typeface="+mj-lt"/>
              </a:rPr>
              <a:t>groups specified under </a:t>
            </a:r>
            <a:r>
              <a:rPr lang="en-US" sz="2800" dirty="0">
                <a:latin typeface="+mj-lt"/>
              </a:rPr>
              <a:t>the federal Medicaid </a:t>
            </a:r>
            <a:r>
              <a:rPr lang="en-US" sz="2800" dirty="0" smtClean="0">
                <a:latin typeface="+mj-lt"/>
              </a:rPr>
              <a:t>law</a:t>
            </a:r>
          </a:p>
          <a:p>
            <a:pPr lvl="1">
              <a:defRPr/>
            </a:pPr>
            <a:r>
              <a:rPr lang="en-US" sz="2400" dirty="0">
                <a:latin typeface="+mj-lt"/>
              </a:rPr>
              <a:t>Pregnant </a:t>
            </a:r>
            <a:r>
              <a:rPr lang="en-US" sz="2400" dirty="0" smtClean="0">
                <a:latin typeface="+mj-lt"/>
              </a:rPr>
              <a:t>women</a:t>
            </a:r>
            <a:endParaRPr lang="en-US" sz="2400" dirty="0">
              <a:latin typeface="+mj-lt"/>
            </a:endParaRPr>
          </a:p>
          <a:p>
            <a:pPr lvl="1">
              <a:defRPr/>
            </a:pPr>
            <a:r>
              <a:rPr lang="en-US" sz="2400" dirty="0">
                <a:latin typeface="+mj-lt"/>
              </a:rPr>
              <a:t>Children</a:t>
            </a:r>
          </a:p>
          <a:p>
            <a:pPr lvl="1">
              <a:defRPr/>
            </a:pPr>
            <a:r>
              <a:rPr lang="en-US" sz="2400" dirty="0">
                <a:latin typeface="+mj-lt"/>
              </a:rPr>
              <a:t>People with disabilities </a:t>
            </a:r>
          </a:p>
          <a:p>
            <a:pPr lvl="1">
              <a:defRPr/>
            </a:pPr>
            <a:r>
              <a:rPr lang="en-US" sz="2400" dirty="0">
                <a:latin typeface="+mj-lt"/>
              </a:rPr>
              <a:t>Seniors </a:t>
            </a:r>
            <a:endParaRPr lang="en-US" sz="2400" dirty="0" smtClean="0">
              <a:latin typeface="+mj-lt"/>
            </a:endParaRPr>
          </a:p>
          <a:p>
            <a:pPr lvl="1">
              <a:defRPr/>
            </a:pPr>
            <a:r>
              <a:rPr lang="en-US" sz="2400" dirty="0" smtClean="0">
                <a:latin typeface="+mj-lt"/>
              </a:rPr>
              <a:t>Parents and caretaker relatives</a:t>
            </a:r>
          </a:p>
          <a:p>
            <a:pPr>
              <a:defRPr/>
            </a:pPr>
            <a:r>
              <a:rPr lang="en-US" sz="2800" dirty="0" smtClean="0">
                <a:latin typeface="+mj-lt"/>
              </a:rPr>
              <a:t>States must cover certain groups, such as children and pregnant women, and have the option to cover other groups, such as childless adults</a:t>
            </a:r>
            <a:endParaRPr lang="en-US" sz="2800" dirty="0">
              <a:latin typeface="+mj-lt"/>
            </a:endParaRPr>
          </a:p>
          <a:p>
            <a:pPr>
              <a:defRPr/>
            </a:pPr>
            <a:r>
              <a:rPr lang="en-US" sz="2800" dirty="0" smtClean="0">
                <a:latin typeface="+mj-lt"/>
              </a:rPr>
              <a:t>Financial and non-financial requirements</a:t>
            </a:r>
          </a:p>
          <a:p>
            <a:pPr>
              <a:spcBef>
                <a:spcPct val="20000"/>
              </a:spcBef>
              <a:defRPr/>
            </a:pPr>
            <a:endParaRPr lang="en-US" dirty="0" smtClean="0"/>
          </a:p>
          <a:p>
            <a:pPr marL="457200" lvl="1" indent="0">
              <a:spcBef>
                <a:spcPct val="20000"/>
              </a:spcBef>
              <a:buNone/>
              <a:defRPr/>
            </a:pPr>
            <a:endParaRPr lang="en-US"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14</a:t>
            </a:fld>
            <a:endParaRPr lang="en-US" sz="1200" dirty="0">
              <a:solidFill>
                <a:schemeClr val="tx1"/>
              </a:solidFill>
              <a:latin typeface="+mj-lt"/>
            </a:endParaRPr>
          </a:p>
        </p:txBody>
      </p:sp>
    </p:spTree>
    <p:extLst>
      <p:ext uri="{BB962C8B-B14F-4D97-AF65-F5344CB8AC3E}">
        <p14:creationId xmlns:p14="http://schemas.microsoft.com/office/powerpoint/2010/main" val="49958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dirty="0" smtClean="0"/>
              <a:t/>
            </a:r>
            <a:br>
              <a:rPr lang="en-US" dirty="0" smtClean="0"/>
            </a:br>
            <a:r>
              <a:rPr lang="en-US" dirty="0" smtClean="0"/>
              <a:t>Eligibility—Medicaid Expansion </a:t>
            </a:r>
            <a:br>
              <a:rPr lang="en-US" dirty="0" smtClean="0"/>
            </a:br>
            <a:endParaRPr lang="en-US" dirty="0" smtClean="0">
              <a:ea typeface="ＭＳ Ｐゴシック"/>
              <a:cs typeface="ＭＳ Ｐゴシック"/>
            </a:endParaRPr>
          </a:p>
        </p:txBody>
      </p:sp>
      <p:sp>
        <p:nvSpPr>
          <p:cNvPr id="7" name="Content Placeholder 2"/>
          <p:cNvSpPr txBox="1">
            <a:spLocks/>
          </p:cNvSpPr>
          <p:nvPr/>
        </p:nvSpPr>
        <p:spPr bwMode="auto">
          <a:xfrm>
            <a:off x="457200" y="1211580"/>
            <a:ext cx="8229600" cy="5196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mj-lt"/>
              </a:rPr>
              <a:t>Affordable Care Act’s Eligibility Groups </a:t>
            </a:r>
          </a:p>
          <a:p>
            <a:pPr marL="914400" lvl="1" indent="-514350">
              <a:buFont typeface="+mj-lt"/>
              <a:buAutoNum type="arabicPeriod"/>
            </a:pPr>
            <a:r>
              <a:rPr lang="en-US" sz="2400" dirty="0" smtClean="0">
                <a:latin typeface="+mj-lt"/>
              </a:rPr>
              <a:t>Adult group</a:t>
            </a:r>
          </a:p>
          <a:p>
            <a:pPr marL="1260475" lvl="2" indent="-282575">
              <a:buSzPct val="100000"/>
              <a:buFont typeface="Arial" panose="020B0604020202020204" pitchFamily="34" charset="0"/>
              <a:buChar char="•"/>
            </a:pPr>
            <a:r>
              <a:rPr lang="en-US" sz="2000" dirty="0" smtClean="0">
                <a:latin typeface="+mj-lt"/>
              </a:rPr>
              <a:t>19-64 with income below 133% of FPL</a:t>
            </a:r>
            <a:endParaRPr lang="en-US" sz="2000" dirty="0">
              <a:latin typeface="+mj-lt"/>
            </a:endParaRPr>
          </a:p>
          <a:p>
            <a:pPr marL="971550" lvl="1" indent="-514350">
              <a:buFont typeface="+mj-lt"/>
              <a:buAutoNum type="arabicPeriod"/>
            </a:pPr>
            <a:r>
              <a:rPr lang="en-US" sz="2400" dirty="0">
                <a:latin typeface="+mj-lt"/>
              </a:rPr>
              <a:t>Former foster care </a:t>
            </a:r>
            <a:r>
              <a:rPr lang="en-US" sz="2400" dirty="0" smtClean="0">
                <a:latin typeface="+mj-lt"/>
              </a:rPr>
              <a:t>group</a:t>
            </a:r>
          </a:p>
          <a:p>
            <a:pPr marL="1260475" lvl="2" indent="-282575">
              <a:buSzPct val="100000"/>
              <a:buFont typeface="Arial" panose="020B0604020202020204" pitchFamily="34" charset="0"/>
              <a:buChar char="•"/>
            </a:pPr>
            <a:r>
              <a:rPr lang="en-US" sz="2000" dirty="0" smtClean="0">
                <a:latin typeface="+mj-lt"/>
              </a:rPr>
              <a:t>Under 26 and enrolled in Medicaid while in foster care at 18 or “aged out” of foster care (no income test)</a:t>
            </a:r>
            <a:endParaRPr lang="en-US" sz="2000" dirty="0">
              <a:latin typeface="+mj-lt"/>
            </a:endParaRPr>
          </a:p>
          <a:p>
            <a:pPr marL="971550" lvl="1" indent="-514350">
              <a:buFont typeface="+mj-lt"/>
              <a:buAutoNum type="arabicPeriod"/>
            </a:pPr>
            <a:r>
              <a:rPr lang="en-US" sz="2400" dirty="0">
                <a:latin typeface="+mj-lt"/>
              </a:rPr>
              <a:t>Optional eligibility </a:t>
            </a:r>
            <a:r>
              <a:rPr lang="en-US" sz="2400" dirty="0" smtClean="0">
                <a:latin typeface="+mj-lt"/>
              </a:rPr>
              <a:t>group for individuals with income above 133% of FPL</a:t>
            </a:r>
          </a:p>
          <a:p>
            <a:pPr marL="1260475" lvl="2" indent="-282575">
              <a:buSzPct val="100000"/>
              <a:buFont typeface="Arial" panose="020B0604020202020204" pitchFamily="34" charset="0"/>
              <a:buChar char="•"/>
            </a:pPr>
            <a:r>
              <a:rPr lang="en-US" sz="2000" dirty="0" smtClean="0">
                <a:latin typeface="+mj-lt"/>
              </a:rPr>
              <a:t>Under 65 with income above 133% of FPL</a:t>
            </a:r>
          </a:p>
          <a:p>
            <a:pPr marL="342900" lvl="1" indent="-342900" defTabSz="932638">
              <a:spcBef>
                <a:spcPts val="711"/>
              </a:spcBef>
              <a:buFont typeface="Wingdings" pitchFamily="2" charset="2"/>
              <a:buChar char="§"/>
              <a:defRPr/>
            </a:pPr>
            <a:r>
              <a:rPr lang="en-US" dirty="0" smtClean="0">
                <a:latin typeface="+mj-lt"/>
              </a:rPr>
              <a:t>12-month </a:t>
            </a:r>
            <a:r>
              <a:rPr lang="en-US" dirty="0">
                <a:latin typeface="+mj-lt"/>
              </a:rPr>
              <a:t>eligibility period for </a:t>
            </a:r>
            <a:r>
              <a:rPr lang="en-US" dirty="0" smtClean="0">
                <a:latin typeface="+mj-lt"/>
              </a:rPr>
              <a:t>most adults, parents, and children</a:t>
            </a:r>
            <a:endParaRPr lang="en-US" dirty="0">
              <a:latin typeface="+mj-lt"/>
            </a:endParaRPr>
          </a:p>
          <a:p>
            <a:pPr marL="460375" indent="-282575">
              <a:buSzPct val="100000"/>
            </a:pPr>
            <a:endParaRPr lang="en-US" dirty="0">
              <a:latin typeface="+mj-lt"/>
            </a:endParaRPr>
          </a:p>
          <a:p>
            <a:pPr marL="0" indent="0">
              <a:buNone/>
            </a:pPr>
            <a:endParaRPr lang="en-US" dirty="0"/>
          </a:p>
        </p:txBody>
      </p:sp>
      <p:sp>
        <p:nvSpPr>
          <p:cNvPr id="3" name="Date Placeholder 2"/>
          <p:cNvSpPr>
            <a:spLocks noGrp="1"/>
          </p:cNvSpPr>
          <p:nvPr>
            <p:ph type="dt" sz="half" idx="2"/>
          </p:nvPr>
        </p:nvSpPr>
        <p:spPr/>
        <p:txBody>
          <a:bodyPr/>
          <a:lstStyle/>
          <a:p>
            <a:r>
              <a:rPr lang="en-US" smtClean="0"/>
              <a:t>March 2016</a:t>
            </a:r>
            <a:endParaRPr lang="en-US" dirty="0"/>
          </a:p>
        </p:txBody>
      </p:sp>
      <p:sp>
        <p:nvSpPr>
          <p:cNvPr id="12"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latin typeface="+mj-lt"/>
              </a:rPr>
              <a:t>Marketplace 101</a:t>
            </a:r>
            <a:endParaRPr lang="en-US" dirty="0">
              <a:solidFill>
                <a:prstClr val="black"/>
              </a:solidFill>
              <a:latin typeface="+mj-lt"/>
            </a:endParaRPr>
          </a:p>
        </p:txBody>
      </p:sp>
      <p:sp>
        <p:nvSpPr>
          <p:cNvPr id="10" name="Slide Number Placeholder 5"/>
          <p:cNvSpPr>
            <a:spLocks noGrp="1"/>
          </p:cNvSpPr>
          <p:nvPr>
            <p:ph type="sldNum" sz="quarter" idx="4"/>
          </p:nvPr>
        </p:nvSpPr>
        <p:spPr/>
        <p:txBody>
          <a:bodyPr/>
          <a:lstStyle/>
          <a:p>
            <a:pPr algn="r"/>
            <a:fld id="{9418AAB6-4650-4C46-97D6-618B9D2525ED}" type="slidenum">
              <a:rPr lang="en-US" smtClean="0">
                <a:latin typeface="+mj-lt"/>
              </a:rPr>
              <a:pPr algn="r"/>
              <a:t>15</a:t>
            </a:fld>
            <a:endParaRPr lang="en-US" dirty="0">
              <a:latin typeface="+mj-lt"/>
            </a:endParaRPr>
          </a:p>
        </p:txBody>
      </p:sp>
    </p:spTree>
    <p:extLst>
      <p:ext uri="{BB962C8B-B14F-4D97-AF65-F5344CB8AC3E}">
        <p14:creationId xmlns:p14="http://schemas.microsoft.com/office/powerpoint/2010/main" val="404063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Application and Eligibility</a:t>
            </a:r>
            <a:endParaRPr lang="en-US" sz="3600" dirty="0"/>
          </a:p>
        </p:txBody>
      </p:sp>
      <p:grpSp>
        <p:nvGrpSpPr>
          <p:cNvPr id="7" name="Group 6" descr="Flow chart detailing the application and eligibility process.&#10;&#10;Submit streamlined application to a Marketplace - online, by phone, by mail, in person&#10;&#10;Verify and determine eligibility - supported by Data Services Hub&#10;&#10;Eligible for qualified health plan - yes - Enroll in Marketplace qualified health plan - pay first monthly premium&#10;&#10;Eligible for Medicaid or CHIP - Enroll Medicaid/CHIP" title="Flow chart detailing the application and eligibility process."/>
          <p:cNvGrpSpPr/>
          <p:nvPr/>
        </p:nvGrpSpPr>
        <p:grpSpPr>
          <a:xfrm>
            <a:off x="303988" y="1444587"/>
            <a:ext cx="8641394" cy="4419589"/>
            <a:chOff x="303988" y="1444587"/>
            <a:chExt cx="8641394" cy="4419589"/>
          </a:xfrm>
        </p:grpSpPr>
        <p:cxnSp>
          <p:nvCxnSpPr>
            <p:cNvPr id="28" name="Straight Connector 27" title="line"/>
            <p:cNvCxnSpPr/>
            <p:nvPr/>
          </p:nvCxnSpPr>
          <p:spPr>
            <a:xfrm>
              <a:off x="8121773" y="3150579"/>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4429336" y="3064010"/>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Right Arrow 4"/>
            <p:cNvSpPr/>
            <p:nvPr/>
          </p:nvSpPr>
          <p:spPr>
            <a:xfrm>
              <a:off x="4491093" y="3147761"/>
              <a:ext cx="250577" cy="25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cxnSp>
          <p:nvCxnSpPr>
            <p:cNvPr id="9" name="Straight Connector 8" descr="line" title="line"/>
            <p:cNvCxnSpPr/>
            <p:nvPr/>
          </p:nvCxnSpPr>
          <p:spPr>
            <a:xfrm>
              <a:off x="1042379" y="4111587"/>
              <a:ext cx="0" cy="481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title="line"/>
            <p:cNvCxnSpPr/>
            <p:nvPr/>
          </p:nvCxnSpPr>
          <p:spPr>
            <a:xfrm>
              <a:off x="3417968" y="4122129"/>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930841" y="4778487"/>
              <a:ext cx="1995492"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2000" dirty="0">
                  <a:solidFill>
                    <a:schemeClr val="bg1">
                      <a:lumMod val="95000"/>
                    </a:schemeClr>
                  </a:solidFill>
                  <a:latin typeface="+mj-lt"/>
                  <a:cs typeface="Arial" pitchFamily="34" charset="0"/>
                </a:rPr>
                <a:t>Enroll</a:t>
              </a:r>
            </a:p>
            <a:p>
              <a:pPr lvl="0" algn="ctr" defTabSz="622300">
                <a:lnSpc>
                  <a:spcPct val="90000"/>
                </a:lnSpc>
                <a:spcBef>
                  <a:spcPct val="0"/>
                </a:spcBef>
                <a:spcAft>
                  <a:spcPct val="35000"/>
                </a:spcAft>
              </a:pPr>
              <a:r>
                <a:rPr lang="en-US" sz="2000" dirty="0" smtClean="0">
                  <a:solidFill>
                    <a:schemeClr val="bg1">
                      <a:lumMod val="95000"/>
                    </a:schemeClr>
                  </a:solidFill>
                  <a:latin typeface="+mj-lt"/>
                  <a:cs typeface="Arial" pitchFamily="34" charset="0"/>
                </a:rPr>
                <a:t>Medicaid/CHIP</a:t>
              </a:r>
              <a:endParaRPr lang="en-US" sz="2000" dirty="0">
                <a:solidFill>
                  <a:schemeClr val="bg1">
                    <a:lumMod val="95000"/>
                  </a:schemeClr>
                </a:solidFill>
                <a:latin typeface="+mj-lt"/>
              </a:endParaRPr>
            </a:p>
          </p:txBody>
        </p:sp>
        <p:sp>
          <p:nvSpPr>
            <p:cNvPr id="26" name="Rounded Rectangle 25"/>
            <p:cNvSpPr/>
            <p:nvPr/>
          </p:nvSpPr>
          <p:spPr>
            <a:xfrm>
              <a:off x="4473290" y="1444587"/>
              <a:ext cx="2339815" cy="9906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indent="-177800">
                <a:buFont typeface="Wingdings" pitchFamily="2" charset="2"/>
                <a:buChar char="§"/>
              </a:pPr>
              <a:r>
                <a:rPr lang="en-US" dirty="0" smtClean="0">
                  <a:solidFill>
                    <a:prstClr val="black"/>
                  </a:solidFill>
                  <a:latin typeface="+mj-lt"/>
                  <a:cs typeface="Arial" pitchFamily="34" charset="0"/>
                </a:rPr>
                <a:t>Premium </a:t>
              </a:r>
              <a:r>
                <a:rPr lang="en-US" dirty="0">
                  <a:solidFill>
                    <a:prstClr val="black"/>
                  </a:solidFill>
                  <a:latin typeface="+mj-lt"/>
                  <a:cs typeface="Arial" pitchFamily="34" charset="0"/>
                </a:rPr>
                <a:t>t</a:t>
              </a:r>
              <a:r>
                <a:rPr lang="en-US" dirty="0" smtClean="0">
                  <a:solidFill>
                    <a:prstClr val="black"/>
                  </a:solidFill>
                  <a:latin typeface="+mj-lt"/>
                  <a:cs typeface="Arial" pitchFamily="34" charset="0"/>
                </a:rPr>
                <a:t>ax </a:t>
              </a:r>
              <a:r>
                <a:rPr lang="en-US" dirty="0">
                  <a:solidFill>
                    <a:prstClr val="black"/>
                  </a:solidFill>
                  <a:latin typeface="+mj-lt"/>
                  <a:cs typeface="Arial" pitchFamily="34" charset="0"/>
                </a:rPr>
                <a:t>c</a:t>
              </a:r>
              <a:r>
                <a:rPr lang="en-US" dirty="0" smtClean="0">
                  <a:solidFill>
                    <a:prstClr val="black"/>
                  </a:solidFill>
                  <a:latin typeface="+mj-lt"/>
                  <a:cs typeface="Arial" pitchFamily="34" charset="0"/>
                </a:rPr>
                <a:t>redit</a:t>
              </a:r>
            </a:p>
            <a:p>
              <a:pPr marL="177800" lvl="0" indent="-177800">
                <a:buFont typeface="Wingdings" pitchFamily="2" charset="2"/>
                <a:buChar char="§"/>
              </a:pPr>
              <a:r>
                <a:rPr lang="en-US" dirty="0" smtClean="0">
                  <a:solidFill>
                    <a:prstClr val="black"/>
                  </a:solidFill>
                  <a:latin typeface="+mj-lt"/>
                  <a:cs typeface="Arial" pitchFamily="34" charset="0"/>
                </a:rPr>
                <a:t>Cost-sharing reduction</a:t>
              </a:r>
              <a:endParaRPr lang="en-US" dirty="0">
                <a:solidFill>
                  <a:prstClr val="black"/>
                </a:solidFill>
                <a:latin typeface="+mj-lt"/>
                <a:cs typeface="Arial" pitchFamily="34" charset="0"/>
              </a:endParaRPr>
            </a:p>
          </p:txBody>
        </p:sp>
        <p:sp>
          <p:nvSpPr>
            <p:cNvPr id="47" name="Rounded Rectangle 46"/>
            <p:cNvSpPr/>
            <p:nvPr/>
          </p:nvSpPr>
          <p:spPr>
            <a:xfrm>
              <a:off x="7131469" y="1673187"/>
              <a:ext cx="1813913" cy="14745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dirty="0" smtClean="0">
                  <a:solidFill>
                    <a:schemeClr val="bg1">
                      <a:lumMod val="95000"/>
                    </a:schemeClr>
                  </a:solidFill>
                  <a:latin typeface="+mj-lt"/>
                  <a:cs typeface="Arial" pitchFamily="34" charset="0"/>
                </a:rPr>
                <a:t>Enroll in </a:t>
              </a:r>
              <a:endParaRPr lang="en-US" sz="2000" dirty="0">
                <a:solidFill>
                  <a:schemeClr val="bg1">
                    <a:lumMod val="95000"/>
                  </a:schemeClr>
                </a:solidFill>
                <a:latin typeface="+mj-lt"/>
                <a:cs typeface="Arial" pitchFamily="34" charset="0"/>
              </a:endParaRPr>
            </a:p>
            <a:p>
              <a:pPr lvl="0" algn="ctr" defTabSz="622300">
                <a:spcBef>
                  <a:spcPct val="0"/>
                </a:spcBef>
              </a:pPr>
              <a:r>
                <a:rPr lang="en-US" sz="2000" dirty="0" smtClean="0">
                  <a:solidFill>
                    <a:schemeClr val="bg1">
                      <a:lumMod val="95000"/>
                    </a:schemeClr>
                  </a:solidFill>
                  <a:latin typeface="+mj-lt"/>
                  <a:cs typeface="Arial" pitchFamily="34" charset="0"/>
                </a:rPr>
                <a:t>Marketplace</a:t>
              </a:r>
              <a:endParaRPr lang="en-US" sz="2000" dirty="0">
                <a:solidFill>
                  <a:schemeClr val="bg1">
                    <a:lumMod val="95000"/>
                  </a:schemeClr>
                </a:solidFill>
                <a:latin typeface="+mj-lt"/>
                <a:cs typeface="Arial" pitchFamily="34" charset="0"/>
              </a:endParaRPr>
            </a:p>
            <a:p>
              <a:pPr lvl="0" algn="ctr" defTabSz="622300">
                <a:spcBef>
                  <a:spcPct val="0"/>
                </a:spcBef>
              </a:pPr>
              <a:r>
                <a:rPr lang="en-US" sz="2000" dirty="0" smtClean="0">
                  <a:solidFill>
                    <a:schemeClr val="bg1">
                      <a:lumMod val="95000"/>
                    </a:schemeClr>
                  </a:solidFill>
                  <a:latin typeface="+mj-lt"/>
                  <a:cs typeface="Arial" pitchFamily="34" charset="0"/>
                </a:rPr>
                <a:t>qualified health plan</a:t>
              </a:r>
              <a:endParaRPr lang="en-US" sz="2000" dirty="0">
                <a:solidFill>
                  <a:schemeClr val="bg1">
                    <a:lumMod val="95000"/>
                  </a:schemeClr>
                </a:solidFill>
                <a:latin typeface="+mj-lt"/>
              </a:endParaRPr>
            </a:p>
          </p:txBody>
        </p:sp>
        <p:sp>
          <p:nvSpPr>
            <p:cNvPr id="30" name="Rounded Rectangle 4"/>
            <p:cNvSpPr/>
            <p:nvPr/>
          </p:nvSpPr>
          <p:spPr>
            <a:xfrm>
              <a:off x="4823722" y="2511387"/>
              <a:ext cx="1665754" cy="1577914"/>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lvl="0" algn="ctr" defTabSz="622300">
                <a:spcBef>
                  <a:spcPct val="0"/>
                </a:spcBef>
              </a:pPr>
              <a:r>
                <a:rPr lang="en-US" sz="2000" kern="1200" dirty="0" smtClean="0">
                  <a:latin typeface="+mj-lt"/>
                  <a:cs typeface="Arial" pitchFamily="34" charset="0"/>
                </a:rPr>
                <a:t>Eligible for qualified health plan</a:t>
              </a:r>
            </a:p>
          </p:txBody>
        </p:sp>
        <p:sp>
          <p:nvSpPr>
            <p:cNvPr id="2" name="Rounded Rectangle 1"/>
            <p:cNvSpPr/>
            <p:nvPr/>
          </p:nvSpPr>
          <p:spPr>
            <a:xfrm>
              <a:off x="2679577" y="4568787"/>
              <a:ext cx="1476782"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prstClr val="black"/>
                  </a:solidFill>
                  <a:latin typeface="+mj-lt"/>
                  <a:cs typeface="Arial" pitchFamily="34" charset="0"/>
                </a:rPr>
                <a:t>Supported by Data Services Hub</a:t>
              </a:r>
            </a:p>
          </p:txBody>
        </p:sp>
        <p:sp>
          <p:nvSpPr>
            <p:cNvPr id="25" name="Rounded Rectangle 24"/>
            <p:cNvSpPr/>
            <p:nvPr/>
          </p:nvSpPr>
          <p:spPr>
            <a:xfrm>
              <a:off x="303988" y="4568787"/>
              <a:ext cx="1476782" cy="129538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dirty="0">
                  <a:solidFill>
                    <a:schemeClr val="tx1"/>
                  </a:solidFill>
                  <a:latin typeface="+mj-lt"/>
                  <a:cs typeface="Arial" pitchFamily="34" charset="0"/>
                </a:rPr>
                <a:t>Online</a:t>
              </a:r>
            </a:p>
            <a:p>
              <a:pPr marL="171450" indent="-171450">
                <a:buFont typeface="Wingdings" panose="05000000000000000000" pitchFamily="2" charset="2"/>
                <a:buChar char="§"/>
              </a:pPr>
              <a:r>
                <a:rPr lang="en-US" dirty="0" smtClean="0">
                  <a:solidFill>
                    <a:schemeClr val="tx1"/>
                  </a:solidFill>
                  <a:latin typeface="+mj-lt"/>
                  <a:cs typeface="Arial" pitchFamily="34" charset="0"/>
                </a:rPr>
                <a:t>By phone</a:t>
              </a:r>
              <a:endParaRPr lang="en-US" dirty="0">
                <a:solidFill>
                  <a:schemeClr val="tx1"/>
                </a:solidFill>
                <a:latin typeface="+mj-lt"/>
                <a:cs typeface="Arial" pitchFamily="34" charset="0"/>
              </a:endParaRPr>
            </a:p>
            <a:p>
              <a:pPr marL="171450" indent="-171450">
                <a:buFont typeface="Wingdings" panose="05000000000000000000" pitchFamily="2" charset="2"/>
                <a:buChar char="§"/>
              </a:pPr>
              <a:r>
                <a:rPr lang="en-US" dirty="0" smtClean="0">
                  <a:solidFill>
                    <a:schemeClr val="tx1"/>
                  </a:solidFill>
                  <a:latin typeface="+mj-lt"/>
                  <a:cs typeface="Arial" pitchFamily="34" charset="0"/>
                </a:rPr>
                <a:t>By mail</a:t>
              </a:r>
              <a:endParaRPr lang="en-US" dirty="0">
                <a:solidFill>
                  <a:schemeClr val="tx1"/>
                </a:solidFill>
                <a:latin typeface="+mj-lt"/>
                <a:cs typeface="Arial" pitchFamily="34" charset="0"/>
              </a:endParaRPr>
            </a:p>
            <a:p>
              <a:pPr marL="171450" indent="-171450">
                <a:buFont typeface="Wingdings" panose="05000000000000000000" pitchFamily="2" charset="2"/>
                <a:buChar char="§"/>
              </a:pPr>
              <a:r>
                <a:rPr lang="en-US" dirty="0">
                  <a:solidFill>
                    <a:schemeClr val="tx1"/>
                  </a:solidFill>
                  <a:latin typeface="+mj-lt"/>
                  <a:cs typeface="Arial" pitchFamily="34" charset="0"/>
                </a:rPr>
                <a:t>In </a:t>
              </a:r>
              <a:r>
                <a:rPr lang="en-US" dirty="0" smtClean="0">
                  <a:solidFill>
                    <a:schemeClr val="tx1"/>
                  </a:solidFill>
                  <a:latin typeface="+mj-lt"/>
                  <a:cs typeface="Arial" pitchFamily="34" charset="0"/>
                </a:rPr>
                <a:t>person</a:t>
              </a:r>
              <a:endParaRPr lang="en-US" dirty="0">
                <a:solidFill>
                  <a:schemeClr val="tx1"/>
                </a:solidFill>
                <a:latin typeface="+mj-lt"/>
                <a:cs typeface="Arial" pitchFamily="34" charset="0"/>
              </a:endParaRPr>
            </a:p>
          </p:txBody>
        </p:sp>
        <p:cxnSp>
          <p:nvCxnSpPr>
            <p:cNvPr id="29" name="Straight Connector 28" title="line"/>
            <p:cNvCxnSpPr>
              <a:stCxn id="26" idx="2"/>
            </p:cNvCxnSpPr>
            <p:nvPr/>
          </p:nvCxnSpPr>
          <p:spPr>
            <a:xfrm>
              <a:off x="5643198" y="2435187"/>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474073" y="3421504"/>
              <a:ext cx="1295400"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prstClr val="black"/>
                  </a:solidFill>
                  <a:latin typeface="+mj-lt"/>
                  <a:cs typeface="Arial" pitchFamily="34" charset="0"/>
                </a:rPr>
                <a:t>Pay first monthly premium </a:t>
              </a:r>
              <a:endParaRPr lang="en-US" dirty="0">
                <a:solidFill>
                  <a:prstClr val="black"/>
                </a:solidFill>
                <a:latin typeface="+mj-lt"/>
                <a:cs typeface="Arial" pitchFamily="34" charset="0"/>
              </a:endParaRPr>
            </a:p>
          </p:txBody>
        </p:sp>
        <p:sp>
          <p:nvSpPr>
            <p:cNvPr id="35" name="Right Arrow 34"/>
            <p:cNvSpPr/>
            <p:nvPr/>
          </p:nvSpPr>
          <p:spPr>
            <a:xfrm rot="19815373">
              <a:off x="6364378" y="2613091"/>
              <a:ext cx="953832" cy="77113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Right Arrow 4"/>
            <p:cNvSpPr/>
            <p:nvPr/>
          </p:nvSpPr>
          <p:spPr>
            <a:xfrm rot="19815373">
              <a:off x="6128194" y="2906026"/>
              <a:ext cx="948057" cy="490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32" name="Right Arrow 31"/>
            <p:cNvSpPr/>
            <p:nvPr/>
          </p:nvSpPr>
          <p:spPr>
            <a:xfrm rot="1669637">
              <a:off x="6429813" y="4481908"/>
              <a:ext cx="953831" cy="771137"/>
            </a:xfrm>
            <a:prstGeom prst="rightArrow">
              <a:avLst>
                <a:gd name="adj1" fmla="val 60000"/>
                <a:gd name="adj2" fmla="val 4182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p:cNvSpPr/>
            <p:nvPr/>
          </p:nvSpPr>
          <p:spPr>
            <a:xfrm rot="1669637">
              <a:off x="6142253" y="4094790"/>
              <a:ext cx="667683" cy="462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10" name="TextBox 9"/>
            <p:cNvSpPr txBox="1"/>
            <p:nvPr/>
          </p:nvSpPr>
          <p:spPr>
            <a:xfrm rot="19827114">
              <a:off x="6110025" y="2903059"/>
              <a:ext cx="972604" cy="369332"/>
            </a:xfrm>
            <a:prstGeom prst="rect">
              <a:avLst/>
            </a:prstGeom>
            <a:noFill/>
          </p:spPr>
          <p:txBody>
            <a:bodyPr wrap="square" rtlCol="0">
              <a:spAutoFit/>
            </a:bodyPr>
            <a:lstStyle/>
            <a:p>
              <a:pPr algn="r"/>
              <a:r>
                <a:rPr lang="en-US" dirty="0" smtClean="0"/>
                <a:t>YES</a:t>
              </a:r>
              <a:endParaRPr lang="en-US" dirty="0"/>
            </a:p>
          </p:txBody>
        </p:sp>
        <p:sp>
          <p:nvSpPr>
            <p:cNvPr id="11" name="TextBox 10"/>
            <p:cNvSpPr txBox="1"/>
            <p:nvPr/>
          </p:nvSpPr>
          <p:spPr>
            <a:xfrm rot="1903238">
              <a:off x="6479756" y="4676278"/>
              <a:ext cx="799134" cy="375646"/>
            </a:xfrm>
            <a:prstGeom prst="rect">
              <a:avLst/>
            </a:prstGeom>
            <a:noFill/>
          </p:spPr>
          <p:txBody>
            <a:bodyPr wrap="square" rtlCol="0">
              <a:spAutoFit/>
            </a:bodyPr>
            <a:lstStyle/>
            <a:p>
              <a:r>
                <a:rPr lang="en-US" dirty="0" smtClean="0"/>
                <a:t>YES</a:t>
              </a:r>
              <a:endParaRPr lang="en-US" dirty="0"/>
            </a:p>
          </p:txBody>
        </p:sp>
        <p:sp>
          <p:nvSpPr>
            <p:cNvPr id="31" name="Rounded Rectangle 30"/>
            <p:cNvSpPr/>
            <p:nvPr/>
          </p:nvSpPr>
          <p:spPr>
            <a:xfrm>
              <a:off x="303988" y="2290512"/>
              <a:ext cx="1759884" cy="17548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dirty="0" smtClean="0">
                  <a:solidFill>
                    <a:schemeClr val="bg1">
                      <a:lumMod val="95000"/>
                    </a:schemeClr>
                  </a:solidFill>
                  <a:latin typeface="+mj-lt"/>
                  <a:cs typeface="Arial" pitchFamily="34" charset="0"/>
                </a:rPr>
                <a:t>Submit streamlined application to a Marketplace</a:t>
              </a:r>
              <a:endParaRPr lang="en-US" sz="2000" dirty="0">
                <a:solidFill>
                  <a:schemeClr val="bg1">
                    <a:lumMod val="95000"/>
                  </a:schemeClr>
                </a:solidFill>
                <a:latin typeface="+mj-lt"/>
              </a:endParaRPr>
            </a:p>
          </p:txBody>
        </p:sp>
        <p:sp>
          <p:nvSpPr>
            <p:cNvPr id="34" name="Rounded Rectangle 33"/>
            <p:cNvSpPr/>
            <p:nvPr/>
          </p:nvSpPr>
          <p:spPr>
            <a:xfrm>
              <a:off x="2515039" y="2290512"/>
              <a:ext cx="1813913" cy="17282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dirty="0" smtClean="0">
                  <a:solidFill>
                    <a:schemeClr val="bg1">
                      <a:lumMod val="95000"/>
                    </a:schemeClr>
                  </a:solidFill>
                  <a:latin typeface="+mj-lt"/>
                  <a:cs typeface="Arial" pitchFamily="34" charset="0"/>
                </a:rPr>
                <a:t>Verify and determine eligibility</a:t>
              </a:r>
              <a:endParaRPr lang="en-US" sz="2000" dirty="0">
                <a:solidFill>
                  <a:schemeClr val="bg1">
                    <a:lumMod val="95000"/>
                  </a:schemeClr>
                </a:solidFill>
                <a:latin typeface="+mj-lt"/>
              </a:endParaRPr>
            </a:p>
          </p:txBody>
        </p:sp>
        <p:sp>
          <p:nvSpPr>
            <p:cNvPr id="40" name="Right Arrow 39"/>
            <p:cNvSpPr/>
            <p:nvPr/>
          </p:nvSpPr>
          <p:spPr>
            <a:xfrm>
              <a:off x="2148290" y="3069442"/>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Right Arrow 37" title="Arrow"/>
            <p:cNvSpPr/>
            <p:nvPr/>
          </p:nvSpPr>
          <p:spPr>
            <a:xfrm rot="3487932">
              <a:off x="4073297" y="4011330"/>
              <a:ext cx="925840"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Rounded Rectangle 4"/>
            <p:cNvSpPr/>
            <p:nvPr/>
          </p:nvSpPr>
          <p:spPr>
            <a:xfrm>
              <a:off x="4821060" y="4403423"/>
              <a:ext cx="1665754" cy="1288952"/>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lvl="0" algn="ctr" defTabSz="622300">
                <a:spcBef>
                  <a:spcPct val="0"/>
                </a:spcBef>
              </a:pPr>
              <a:r>
                <a:rPr lang="en-US" sz="2000" kern="1200" dirty="0" smtClean="0">
                  <a:latin typeface="+mj-lt"/>
                  <a:cs typeface="Arial" pitchFamily="34" charset="0"/>
                </a:rPr>
                <a:t>Eligible for </a:t>
              </a:r>
              <a:r>
                <a:rPr lang="en-US" sz="2000" dirty="0" smtClean="0">
                  <a:latin typeface="+mj-lt"/>
                  <a:cs typeface="Arial" pitchFamily="34" charset="0"/>
                </a:rPr>
                <a:t>Medicaid</a:t>
              </a:r>
              <a:r>
                <a:rPr lang="en-US" sz="2000" dirty="0" smtClean="0">
                  <a:solidFill>
                    <a:schemeClr val="bg1"/>
                  </a:solidFill>
                  <a:latin typeface="+mj-lt"/>
                  <a:cs typeface="Arial" pitchFamily="34" charset="0"/>
                </a:rPr>
                <a:t>, o</a:t>
              </a:r>
              <a:r>
                <a:rPr lang="en-US" sz="2000" dirty="0" smtClean="0">
                  <a:latin typeface="+mj-lt"/>
                  <a:cs typeface="Arial" pitchFamily="34" charset="0"/>
                </a:rPr>
                <a:t>r CHIP</a:t>
              </a:r>
              <a:endParaRPr lang="en-US" sz="2000" kern="1200" dirty="0" smtClean="0">
                <a:latin typeface="+mj-lt"/>
                <a:cs typeface="Arial" pitchFamily="34" charset="0"/>
              </a:endParaRPr>
            </a:p>
          </p:txBody>
        </p:sp>
      </p:grpSp>
      <p:sp>
        <p:nvSpPr>
          <p:cNvPr id="41"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42"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44"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16</a:t>
            </a:fld>
            <a:endParaRPr lang="en-US" sz="1200" dirty="0">
              <a:solidFill>
                <a:schemeClr val="tx1"/>
              </a:solidFill>
              <a:latin typeface="+mj-lt"/>
            </a:endParaRPr>
          </a:p>
        </p:txBody>
      </p:sp>
    </p:spTree>
    <p:extLst>
      <p:ext uri="{BB962C8B-B14F-4D97-AF65-F5344CB8AC3E}">
        <p14:creationId xmlns:p14="http://schemas.microsoft.com/office/powerpoint/2010/main" val="73515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Everyone Must:</a:t>
            </a:r>
            <a:endParaRPr lang="en-US" dirty="0"/>
          </a:p>
        </p:txBody>
      </p:sp>
      <p:graphicFrame>
        <p:nvGraphicFramePr>
          <p:cNvPr id="10" name="Table 9" descr="1. They have already and don't have to do anything.&#10;2. They are exempt and don't have to pay a fee if they are not covered.&#10;3. They have to pay a fee." title="Chart of how people will be affected by minimum essential coverage"/>
          <p:cNvGraphicFramePr>
            <a:graphicFrameLocks noGrp="1"/>
          </p:cNvGraphicFramePr>
          <p:nvPr>
            <p:extLst>
              <p:ext uri="{D42A27DB-BD31-4B8C-83A1-F6EECF244321}">
                <p14:modId xmlns:p14="http://schemas.microsoft.com/office/powerpoint/2010/main" val="250869107"/>
              </p:ext>
            </p:extLst>
          </p:nvPr>
        </p:nvGraphicFramePr>
        <p:xfrm>
          <a:off x="449979" y="1371600"/>
          <a:ext cx="8378370" cy="4876800"/>
        </p:xfrm>
        <a:graphic>
          <a:graphicData uri="http://schemas.openxmlformats.org/drawingml/2006/table">
            <a:tbl>
              <a:tblPr firstRow="1" bandRow="1">
                <a:tableStyleId>{5FD0F851-EC5A-4D38-B0AD-8093EC10F338}</a:tableStyleId>
              </a:tblPr>
              <a:tblGrid>
                <a:gridCol w="2739572"/>
                <a:gridCol w="2846008"/>
                <a:gridCol w="2792790"/>
              </a:tblGrid>
              <a:tr h="4876800">
                <a:tc>
                  <a:txBody>
                    <a:bodyPr/>
                    <a:lstStyle/>
                    <a:p>
                      <a:pPr marL="457200" indent="-457200">
                        <a:buFont typeface="+mj-lt"/>
                        <a:buAutoNum type="arabicPeriod"/>
                      </a:pPr>
                      <a:r>
                        <a:rPr lang="en-US" sz="2400" dirty="0" smtClean="0">
                          <a:latin typeface="+mj-lt"/>
                        </a:rPr>
                        <a:t> </a:t>
                      </a:r>
                      <a:r>
                        <a:rPr lang="en-US" sz="2400" dirty="0" smtClean="0">
                          <a:solidFill>
                            <a:schemeClr val="tx1"/>
                          </a:solidFill>
                          <a:latin typeface="+mj-lt"/>
                        </a:rPr>
                        <a:t>Have minimum essential coverage</a:t>
                      </a:r>
                      <a:endParaRPr lang="en-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They’re already covered and don’t need to do anything.</a:t>
                      </a:r>
                      <a:endParaRPr lang="en-US" sz="2400" dirty="0">
                        <a:latin typeface="+mj-lt"/>
                      </a:endParaRPr>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457200" indent="-457200">
                        <a:buFont typeface="+mj-lt"/>
                        <a:buAutoNum type="arabicPeriod" startAt="2"/>
                      </a:pPr>
                      <a:r>
                        <a:rPr lang="en-US" sz="2400" b="1" dirty="0" smtClean="0">
                          <a:solidFill>
                            <a:schemeClr val="tx1"/>
                          </a:solidFill>
                          <a:latin typeface="+mj-lt"/>
                        </a:rPr>
                        <a:t>Have an</a:t>
                      </a:r>
                      <a:r>
                        <a:rPr lang="en-US" sz="2400" b="1" baseline="0" dirty="0" smtClean="0">
                          <a:solidFill>
                            <a:schemeClr val="tx1"/>
                          </a:solidFill>
                          <a:latin typeface="+mj-lt"/>
                        </a:rPr>
                        <a:t> </a:t>
                      </a:r>
                      <a:r>
                        <a:rPr lang="en-US" sz="2400" b="1" dirty="0" smtClean="0">
                          <a:solidFill>
                            <a:schemeClr val="tx1"/>
                          </a:solidFill>
                          <a:latin typeface="+mj-lt"/>
                        </a:rPr>
                        <a:t>exemption from the shared responsibility</a:t>
                      </a:r>
                      <a:r>
                        <a:rPr lang="en-US" sz="2400" b="1" baseline="0" dirty="0" smtClean="0">
                          <a:solidFill>
                            <a:schemeClr val="tx1"/>
                          </a:solidFill>
                          <a:latin typeface="+mj-lt"/>
                        </a:rPr>
                        <a:t> payment (fee)</a:t>
                      </a:r>
                      <a:endParaRPr lang="en-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a:t>
                      </a:r>
                      <a:r>
                        <a:rPr lang="en-US" sz="2400" b="0" baseline="0" dirty="0" smtClean="0">
                          <a:latin typeface="+mj-lt"/>
                        </a:rPr>
                        <a:t> don’t have to get coverage and won’t have to pay a fee for not having coverage.</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7663" indent="-347663">
                        <a:buFont typeface="+mj-lt"/>
                        <a:buAutoNum type="arabicPeriod" startAt="3"/>
                      </a:pPr>
                      <a:r>
                        <a:rPr lang="en-US" sz="2400" b="1" dirty="0" smtClean="0">
                          <a:solidFill>
                            <a:schemeClr val="accent1">
                              <a:lumMod val="50000"/>
                            </a:schemeClr>
                          </a:solidFill>
                          <a:latin typeface="+mj-lt"/>
                        </a:rPr>
                        <a:t>Pay a fee </a:t>
                      </a:r>
                      <a:r>
                        <a:rPr lang="en-US" sz="2400" dirty="0" smtClean="0">
                          <a:solidFill>
                            <a:schemeClr val="accent1">
                              <a:lumMod val="50000"/>
                            </a:schemeClr>
                          </a:solidFill>
                          <a:latin typeface="+mj-lt"/>
                        </a:rPr>
                        <a:t>   </a:t>
                      </a:r>
                      <a:r>
                        <a:rPr lang="en-US" sz="2400" b="0" dirty="0" smtClean="0">
                          <a:solidFill>
                            <a:schemeClr val="tx1"/>
                          </a:solidFill>
                          <a:latin typeface="+mj-lt"/>
                        </a:rPr>
                        <a:t>(shared responsibility payment)</a:t>
                      </a:r>
                      <a:endParaRPr lang="en-US" sz="2400" b="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a:t>
                      </a:r>
                      <a:r>
                        <a:rPr lang="en-US" sz="2400" b="0" baseline="0" dirty="0" smtClean="0">
                          <a:latin typeface="+mj-lt"/>
                        </a:rPr>
                        <a:t> should consider getting coverage. If they don’t, they’ll pay a fee.</a:t>
                      </a:r>
                      <a:endParaRPr lang="en-US" sz="2400" dirty="0">
                        <a:latin typeface="+mj-lt"/>
                      </a:endParaRPr>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r>
            </a:tbl>
          </a:graphicData>
        </a:graphic>
      </p:graphicFrame>
      <p:pic>
        <p:nvPicPr>
          <p:cNvPr id="2061" name="Picture 13" descr="Photo of group of people" title="Photo of group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92" y="2971800"/>
            <a:ext cx="1817418" cy="1172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descr="Graphic text OR" title="OR"/>
          <p:cNvSpPr txBox="1"/>
          <p:nvPr/>
        </p:nvSpPr>
        <p:spPr>
          <a:xfrm>
            <a:off x="2597211" y="2224945"/>
            <a:ext cx="801732" cy="461665"/>
          </a:xfrm>
          <a:prstGeom prst="rect">
            <a:avLst/>
          </a:prstGeom>
          <a:solidFill>
            <a:srgbClr val="FDC825"/>
          </a:solidFill>
        </p:spPr>
        <p:txBody>
          <a:bodyPr wrap="square" rtlCol="0">
            <a:spAutoFit/>
          </a:bodyPr>
          <a:lstStyle/>
          <a:p>
            <a:pPr algn="ctr"/>
            <a:r>
              <a:rPr lang="en-US" sz="2400" b="1" dirty="0" smtClean="0">
                <a:solidFill>
                  <a:prstClr val="black"/>
                </a:solidFill>
                <a:latin typeface="+mj-lt"/>
              </a:rPr>
              <a:t>OR</a:t>
            </a:r>
            <a:endParaRPr lang="en-US" sz="2400" b="1" dirty="0">
              <a:solidFill>
                <a:prstClr val="black"/>
              </a:solidFill>
              <a:latin typeface="+mj-lt"/>
            </a:endParaRPr>
          </a:p>
        </p:txBody>
      </p:sp>
      <p:pic>
        <p:nvPicPr>
          <p:cNvPr id="2062" name="Picture 14" descr="Stylized treatment of word EXEMPT" title="Stylized treatment of word EXEM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497" y="3452359"/>
            <a:ext cx="1217335" cy="62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descr="Graphic text OR" title="Or"/>
          <p:cNvSpPr txBox="1"/>
          <p:nvPr/>
        </p:nvSpPr>
        <p:spPr>
          <a:xfrm>
            <a:off x="5546175" y="2224946"/>
            <a:ext cx="702225" cy="461665"/>
          </a:xfrm>
          <a:prstGeom prst="rect">
            <a:avLst/>
          </a:prstGeom>
          <a:solidFill>
            <a:srgbClr val="FDC825"/>
          </a:solidFill>
        </p:spPr>
        <p:txBody>
          <a:bodyPr wrap="square" rtlCol="0">
            <a:spAutoFit/>
          </a:bodyPr>
          <a:lstStyle/>
          <a:p>
            <a:pPr algn="ctr"/>
            <a:r>
              <a:rPr lang="en-US" sz="2400" b="1" dirty="0" smtClean="0">
                <a:solidFill>
                  <a:prstClr val="black"/>
                </a:solidFill>
                <a:latin typeface="+mj-lt"/>
              </a:rPr>
              <a:t>OR</a:t>
            </a:r>
            <a:endParaRPr lang="en-US" sz="2400" b="1" dirty="0">
              <a:solidFill>
                <a:prstClr val="black"/>
              </a:solidFill>
              <a:latin typeface="+mj-lt"/>
            </a:endParaRPr>
          </a:p>
        </p:txBody>
      </p:sp>
      <p:pic>
        <p:nvPicPr>
          <p:cNvPr id="2059" name="Picture 11" descr="Graphic showing small piece of tax forms" title="Graphic showing small piece of tax forms"/>
          <p:cNvPicPr>
            <a:picLocks noChangeAspect="1" noChangeArrowheads="1"/>
          </p:cNvPicPr>
          <p:nvPr/>
        </p:nvPicPr>
        <p:blipFill rotWithShape="1">
          <a:blip r:embed="rId5">
            <a:extLst>
              <a:ext uri="{28A0092B-C50C-407E-A947-70E740481C1C}">
                <a14:useLocalDpi xmlns:a14="http://schemas.microsoft.com/office/drawing/2010/main" val="0"/>
              </a:ext>
            </a:extLst>
          </a:blip>
          <a:srcRect b="11224"/>
          <a:stretch/>
        </p:blipFill>
        <p:spPr bwMode="auto">
          <a:xfrm>
            <a:off x="6473493" y="3063128"/>
            <a:ext cx="1753555" cy="1035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6"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9"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17</a:t>
            </a:fld>
            <a:endParaRPr lang="en-US" sz="1200" dirty="0">
              <a:solidFill>
                <a:schemeClr val="tx1"/>
              </a:solidFill>
              <a:latin typeface="+mj-lt"/>
            </a:endParaRPr>
          </a:p>
        </p:txBody>
      </p:sp>
    </p:spTree>
    <p:extLst>
      <p:ext uri="{BB962C8B-B14F-4D97-AF65-F5344CB8AC3E}">
        <p14:creationId xmlns:p14="http://schemas.microsoft.com/office/powerpoint/2010/main" val="1142497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If you have coverage from any of the following, you’re</a:t>
            </a:r>
            <a:r>
              <a:rPr lang="en-US" sz="2800" dirty="0" smtClean="0">
                <a:solidFill>
                  <a:srgbClr val="FF0000"/>
                </a:solidFill>
              </a:rPr>
              <a:t> </a:t>
            </a:r>
            <a:r>
              <a:rPr lang="en-US" sz="2800" dirty="0" smtClean="0"/>
              <a:t>covered and </a:t>
            </a:r>
            <a:r>
              <a:rPr lang="en-US" sz="2800" b="1" dirty="0" smtClean="0"/>
              <a:t>don’t have to do anything</a:t>
            </a:r>
          </a:p>
          <a:p>
            <a:pPr lvl="1"/>
            <a:r>
              <a:rPr lang="en-US" sz="2600" dirty="0" smtClean="0"/>
              <a:t>Employer-sponsored coverage, including COBRA and retiree </a:t>
            </a:r>
            <a:endParaRPr lang="en-US" sz="2600" strike="sngStrike" dirty="0" smtClean="0"/>
          </a:p>
          <a:p>
            <a:pPr lvl="1"/>
            <a:r>
              <a:rPr lang="en-US" sz="2600" dirty="0"/>
              <a:t>Individual coverage (outside the </a:t>
            </a:r>
            <a:r>
              <a:rPr lang="en-US" sz="2600" dirty="0" smtClean="0"/>
              <a:t>Marketplace)</a:t>
            </a:r>
            <a:endParaRPr lang="en-US" sz="2600" dirty="0"/>
          </a:p>
          <a:p>
            <a:pPr lvl="1"/>
            <a:r>
              <a:rPr lang="en-US" sz="2600" dirty="0" smtClean="0"/>
              <a:t>Marketplace </a:t>
            </a:r>
            <a:r>
              <a:rPr lang="en-US" sz="2600" dirty="0"/>
              <a:t>coverage</a:t>
            </a:r>
          </a:p>
          <a:p>
            <a:pPr lvl="1"/>
            <a:r>
              <a:rPr lang="en-US" sz="2600" dirty="0" smtClean="0"/>
              <a:t>Medicare (Part A) and Medicare Advantage Plans</a:t>
            </a:r>
          </a:p>
          <a:p>
            <a:pPr lvl="1"/>
            <a:r>
              <a:rPr lang="en-US" sz="2600" dirty="0" smtClean="0"/>
              <a:t>Most Medicaid coverage</a:t>
            </a:r>
          </a:p>
          <a:p>
            <a:pPr lvl="1"/>
            <a:r>
              <a:rPr lang="en-US" sz="2600" dirty="0" smtClean="0"/>
              <a:t>Children’s Health Insurance Program (CHIP)</a:t>
            </a:r>
          </a:p>
          <a:p>
            <a:pPr lvl="1"/>
            <a:r>
              <a:rPr lang="en-US" sz="2600" dirty="0" smtClean="0"/>
              <a:t>Certain veteran’s health coverage (from the VA)</a:t>
            </a:r>
            <a:endParaRPr lang="en-US" sz="2600" dirty="0"/>
          </a:p>
        </p:txBody>
      </p:sp>
      <p:sp>
        <p:nvSpPr>
          <p:cNvPr id="10"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18</a:t>
            </a:fld>
            <a:endParaRPr lang="en-US" sz="1200" dirty="0">
              <a:solidFill>
                <a:schemeClr val="tx1"/>
              </a:solidFill>
              <a:latin typeface="+mj-lt"/>
            </a:endParaRPr>
          </a:p>
        </p:txBody>
      </p:sp>
      <p:sp>
        <p:nvSpPr>
          <p:cNvPr id="3" name="Title 2"/>
          <p:cNvSpPr>
            <a:spLocks noGrp="1"/>
          </p:cNvSpPr>
          <p:nvPr>
            <p:ph type="title"/>
          </p:nvPr>
        </p:nvSpPr>
        <p:spPr/>
        <p:txBody>
          <a:bodyPr/>
          <a:lstStyle/>
          <a:p>
            <a:r>
              <a:rPr lang="en-US" dirty="0" smtClean="0"/>
              <a:t>1. What is Minimum Essential Coverage?</a:t>
            </a:r>
            <a:endParaRPr lang="en-US" dirty="0"/>
          </a:p>
        </p:txBody>
      </p:sp>
    </p:spTree>
    <p:extLst>
      <p:ext uri="{BB962C8B-B14F-4D97-AF65-F5344CB8AC3E}">
        <p14:creationId xmlns:p14="http://schemas.microsoft.com/office/powerpoint/2010/main" val="1423274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lnSpc>
                <a:spcPct val="120000"/>
              </a:lnSpc>
            </a:pPr>
            <a:r>
              <a:rPr lang="en-US" sz="9600" dirty="0" smtClean="0"/>
              <a:t>If you have coverage from any of the following, you have minimum essential coverage</a:t>
            </a:r>
            <a:endParaRPr lang="en-US" sz="9600" b="1" dirty="0" smtClean="0"/>
          </a:p>
          <a:p>
            <a:pPr lvl="1">
              <a:lnSpc>
                <a:spcPct val="120000"/>
              </a:lnSpc>
            </a:pPr>
            <a:r>
              <a:rPr lang="en-US" sz="8800" dirty="0" smtClean="0"/>
              <a:t>Most types of TRICARE coverage</a:t>
            </a:r>
          </a:p>
          <a:p>
            <a:pPr lvl="1">
              <a:lnSpc>
                <a:spcPct val="120000"/>
              </a:lnSpc>
            </a:pPr>
            <a:r>
              <a:rPr lang="en-US" sz="8800" dirty="0" smtClean="0"/>
              <a:t>Coverage provided to Peace Corp volunteers</a:t>
            </a:r>
          </a:p>
          <a:p>
            <a:pPr lvl="1">
              <a:lnSpc>
                <a:spcPct val="120000"/>
              </a:lnSpc>
            </a:pPr>
            <a:r>
              <a:rPr lang="en-US" sz="8800" dirty="0" smtClean="0"/>
              <a:t>Coverage under the Nonappropriated Fund Health Benefit Program</a:t>
            </a:r>
          </a:p>
          <a:p>
            <a:pPr lvl="1">
              <a:lnSpc>
                <a:spcPct val="120000"/>
              </a:lnSpc>
            </a:pPr>
            <a:r>
              <a:rPr lang="en-US" sz="8800" dirty="0" smtClean="0"/>
              <a:t>Refugee Medical Assistance (ACF)</a:t>
            </a:r>
          </a:p>
          <a:p>
            <a:pPr lvl="1">
              <a:lnSpc>
                <a:spcPct val="120000"/>
              </a:lnSpc>
            </a:pPr>
            <a:r>
              <a:rPr lang="en-US" sz="8800" dirty="0" smtClean="0"/>
              <a:t>Self-funded health coverage offered to students by universities</a:t>
            </a:r>
          </a:p>
          <a:p>
            <a:pPr lvl="1">
              <a:lnSpc>
                <a:spcPct val="120000"/>
              </a:lnSpc>
            </a:pPr>
            <a:r>
              <a:rPr lang="en-US" sz="8800" dirty="0" smtClean="0"/>
              <a:t>State high risk pools </a:t>
            </a:r>
          </a:p>
          <a:p>
            <a:pPr lvl="1">
              <a:lnSpc>
                <a:spcPct val="120000"/>
              </a:lnSpc>
            </a:pPr>
            <a:r>
              <a:rPr lang="en-US" sz="8800" dirty="0" smtClean="0"/>
              <a:t>Other coverage recognized by the Secretary of HHS</a:t>
            </a:r>
          </a:p>
          <a:p>
            <a:pPr marL="0" indent="0">
              <a:buNone/>
            </a:pPr>
            <a:endParaRPr lang="en-US" sz="8800"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19</a:t>
            </a:fld>
            <a:endParaRPr lang="en-US" sz="1200" dirty="0">
              <a:solidFill>
                <a:schemeClr val="tx1"/>
              </a:solidFill>
              <a:latin typeface="+mj-lt"/>
            </a:endParaRPr>
          </a:p>
        </p:txBody>
      </p:sp>
      <p:sp>
        <p:nvSpPr>
          <p:cNvPr id="3" name="Title 2"/>
          <p:cNvSpPr>
            <a:spLocks noGrp="1"/>
          </p:cNvSpPr>
          <p:nvPr>
            <p:ph type="title"/>
          </p:nvPr>
        </p:nvSpPr>
        <p:spPr/>
        <p:txBody>
          <a:bodyPr>
            <a:normAutofit/>
          </a:bodyPr>
          <a:lstStyle/>
          <a:p>
            <a:r>
              <a:rPr lang="en-US" dirty="0" smtClean="0"/>
              <a:t>What is Minimum Essential Coverage? </a:t>
            </a:r>
            <a:r>
              <a:rPr lang="en-US" sz="2000" b="0" dirty="0" smtClean="0"/>
              <a:t>Continued</a:t>
            </a:r>
            <a:endParaRPr lang="en-US" sz="2000" b="0" dirty="0"/>
          </a:p>
        </p:txBody>
      </p:sp>
    </p:spTree>
    <p:extLst>
      <p:ext uri="{BB962C8B-B14F-4D97-AF65-F5344CB8AC3E}">
        <p14:creationId xmlns:p14="http://schemas.microsoft.com/office/powerpoint/2010/main" val="46220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000" dirty="0" smtClean="0">
                <a:latin typeface="Calibri" pitchFamily="34" charset="0"/>
                <a:cs typeface="Calibri" pitchFamily="34" charset="0"/>
              </a:rPr>
              <a:t>This session will help you </a:t>
            </a:r>
          </a:p>
          <a:p>
            <a:pPr>
              <a:buFont typeface="Wingdings" pitchFamily="2" charset="2"/>
              <a:buChar char="§"/>
            </a:pPr>
            <a:r>
              <a:rPr lang="en-US" sz="3000" dirty="0" smtClean="0">
                <a:latin typeface="Calibri" pitchFamily="34" charset="0"/>
                <a:cs typeface="Calibri" pitchFamily="34" charset="0"/>
              </a:rPr>
              <a:t>Explain the Health Insurance Marketplace </a:t>
            </a:r>
            <a:endParaRPr lang="en-US" sz="3000" strike="sngStrike" dirty="0" smtClean="0">
              <a:solidFill>
                <a:srgbClr val="FF0000"/>
              </a:solidFill>
              <a:latin typeface="Calibri" pitchFamily="34" charset="0"/>
              <a:cs typeface="Calibri" pitchFamily="34" charset="0"/>
            </a:endParaRPr>
          </a:p>
          <a:p>
            <a:pPr>
              <a:buFont typeface="Wingdings" pitchFamily="2" charset="2"/>
              <a:buChar char="§"/>
            </a:pPr>
            <a:r>
              <a:rPr lang="en-US" sz="3000" dirty="0" smtClean="0">
                <a:latin typeface="Calibri" pitchFamily="34" charset="0"/>
                <a:cs typeface="Calibri" pitchFamily="34" charset="0"/>
              </a:rPr>
              <a:t>Define who might be eligible</a:t>
            </a:r>
            <a:endParaRPr lang="en-US" sz="3000" strike="sngStrike" dirty="0" smtClean="0">
              <a:latin typeface="Calibri" pitchFamily="34" charset="0"/>
              <a:cs typeface="Calibri" pitchFamily="34" charset="0"/>
            </a:endParaRPr>
          </a:p>
          <a:p>
            <a:pPr>
              <a:buFont typeface="Wingdings" pitchFamily="2" charset="2"/>
              <a:buChar char="§"/>
            </a:pPr>
            <a:r>
              <a:rPr lang="en-US" sz="3000" dirty="0" smtClean="0">
                <a:latin typeface="Calibri" pitchFamily="34" charset="0"/>
                <a:cs typeface="Calibri" pitchFamily="34" charset="0"/>
              </a:rPr>
              <a:t>Define options for those with limited income</a:t>
            </a:r>
          </a:p>
          <a:p>
            <a:pPr>
              <a:buFont typeface="Wingdings" pitchFamily="2" charset="2"/>
              <a:buChar char="§"/>
            </a:pPr>
            <a:r>
              <a:rPr lang="en-US" sz="3000" dirty="0" smtClean="0">
                <a:latin typeface="Calibri" pitchFamily="34" charset="0"/>
                <a:cs typeface="Calibri" pitchFamily="34" charset="0"/>
              </a:rPr>
              <a:t>Explain the enrollment process</a:t>
            </a:r>
          </a:p>
          <a:p>
            <a:pPr>
              <a:buFont typeface="Wingdings" pitchFamily="2" charset="2"/>
              <a:buChar char="§"/>
            </a:pPr>
            <a:r>
              <a:rPr lang="en-US" dirty="0" smtClean="0"/>
              <a:t>Explain available options for people with Medicare</a:t>
            </a:r>
            <a:endParaRPr lang="en-US" sz="3000" dirty="0" smtClean="0">
              <a:latin typeface="Calibri" pitchFamily="34" charset="0"/>
              <a:cs typeface="Calibri" pitchFamily="34" charset="0"/>
            </a:endParaRPr>
          </a:p>
          <a:p>
            <a:pPr>
              <a:buFont typeface="Wingdings" pitchFamily="2" charset="2"/>
              <a:buChar char="§"/>
            </a:pPr>
            <a:r>
              <a:rPr lang="en-US" sz="3000" dirty="0" smtClean="0">
                <a:latin typeface="Calibri" pitchFamily="34" charset="0"/>
                <a:cs typeface="Calibri" pitchFamily="34" charset="0"/>
              </a:rPr>
              <a:t>Locate resources</a:t>
            </a:r>
            <a:endParaRPr lang="en-US" sz="3000" dirty="0">
              <a:latin typeface="Calibri" pitchFamily="34" charset="0"/>
              <a:cs typeface="Calibri" pitchFamily="34" charset="0"/>
            </a:endParaRPr>
          </a:p>
          <a:p>
            <a:endParaRPr lang="en-US" sz="3000" dirty="0">
              <a:latin typeface="Calibri" pitchFamily="34" charset="0"/>
              <a:cs typeface="Calibri" pitchFamily="34" charset="0"/>
            </a:endParaRPr>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latin typeface="+mj-lt"/>
              </a:rPr>
              <a:pPr algn="r"/>
              <a:t>2</a:t>
            </a:fld>
            <a:endParaRPr lang="en-US" sz="1200" dirty="0">
              <a:latin typeface="+mj-lt"/>
            </a:endParaRPr>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Objectives</a:t>
            </a:r>
            <a:endParaRPr lang="en-US" sz="3600" dirty="0">
              <a:effectLst/>
              <a:latin typeface="Calibri" pitchFamily="34" charset="0"/>
              <a:cs typeface="Calibri" pitchFamily="34" charset="0"/>
            </a:endParaRPr>
          </a:p>
        </p:txBody>
      </p:sp>
    </p:spTree>
    <p:extLst>
      <p:ext uri="{BB962C8B-B14F-4D97-AF65-F5344CB8AC3E}">
        <p14:creationId xmlns:p14="http://schemas.microsoft.com/office/powerpoint/2010/main" val="159391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Who is Eligible for an Exemption?</a:t>
            </a:r>
            <a:endParaRPr lang="en-US" dirty="0"/>
          </a:p>
        </p:txBody>
      </p:sp>
      <p:pic>
        <p:nvPicPr>
          <p:cNvPr id="4098" name="Picture 2" descr="Stylized treatment of word EXEMPT" title="Stylized treatment of word EXEM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018" y="1261555"/>
            <a:ext cx="11033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5593" y="1279949"/>
            <a:ext cx="8077200" cy="4525963"/>
          </a:xfrm>
        </p:spPr>
        <p:txBody>
          <a:bodyPr>
            <a:normAutofit fontScale="92500"/>
          </a:bodyPr>
          <a:lstStyle/>
          <a:p>
            <a:pPr>
              <a:lnSpc>
                <a:spcPct val="120000"/>
              </a:lnSpc>
              <a:spcBef>
                <a:spcPts val="300"/>
              </a:spcBef>
            </a:pPr>
            <a:r>
              <a:rPr lang="en-US" sz="3200" dirty="0" smtClean="0"/>
              <a:t>You are eligible to receive an exemption if you</a:t>
            </a:r>
          </a:p>
          <a:p>
            <a:pPr lvl="1">
              <a:spcBef>
                <a:spcPts val="300"/>
              </a:spcBef>
            </a:pPr>
            <a:r>
              <a:rPr lang="en-US" sz="2800" dirty="0" smtClean="0"/>
              <a:t>Are a member of a recognized religious sect with religious objections to insurance</a:t>
            </a:r>
            <a:endParaRPr lang="en-US" sz="2800" strike="sngStrike" dirty="0" smtClean="0"/>
          </a:p>
          <a:p>
            <a:pPr lvl="1">
              <a:spcBef>
                <a:spcPts val="300"/>
              </a:spcBef>
            </a:pPr>
            <a:r>
              <a:rPr lang="en-US" sz="2800" dirty="0" smtClean="0"/>
              <a:t>Are a member of a recognized health care sharing ministry</a:t>
            </a:r>
          </a:p>
          <a:p>
            <a:pPr lvl="1">
              <a:spcBef>
                <a:spcPts val="300"/>
              </a:spcBef>
            </a:pPr>
            <a:r>
              <a:rPr lang="en-US" sz="2800" dirty="0" smtClean="0"/>
              <a:t>Are a member of a federally recognized tribe or eligible for services through an Indian Health Services provider</a:t>
            </a:r>
          </a:p>
          <a:p>
            <a:pPr lvl="1">
              <a:spcBef>
                <a:spcPts val="300"/>
              </a:spcBef>
            </a:pPr>
            <a:r>
              <a:rPr lang="en-US" sz="2800" spc="-40" dirty="0" smtClean="0"/>
              <a:t>Don’t make the minimum income required to file taxes</a:t>
            </a:r>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20</a:t>
            </a:fld>
            <a:endParaRPr lang="en-US" sz="1200" dirty="0">
              <a:solidFill>
                <a:schemeClr val="tx1"/>
              </a:solidFill>
              <a:latin typeface="+mj-lt"/>
            </a:endParaRPr>
          </a:p>
        </p:txBody>
      </p:sp>
    </p:spTree>
    <p:extLst>
      <p:ext uri="{BB962C8B-B14F-4D97-AF65-F5344CB8AC3E}">
        <p14:creationId xmlns:p14="http://schemas.microsoft.com/office/powerpoint/2010/main" val="2002857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Eligible for an Exemption? </a:t>
            </a:r>
            <a:r>
              <a:rPr lang="en-US" sz="2400" b="0" dirty="0" smtClean="0"/>
              <a:t>Continued</a:t>
            </a:r>
            <a:endParaRPr lang="en-US" sz="2400" b="0" dirty="0"/>
          </a:p>
        </p:txBody>
      </p:sp>
      <p:pic>
        <p:nvPicPr>
          <p:cNvPr id="4098" name="Picture 2" descr="Stylized treatment of word EXEMPT" title="Stylized treatment of word EXEM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43" y="1256294"/>
            <a:ext cx="11033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fontScale="85000" lnSpcReduction="10000"/>
          </a:bodyPr>
          <a:lstStyle/>
          <a:p>
            <a:pPr>
              <a:lnSpc>
                <a:spcPct val="110000"/>
              </a:lnSpc>
              <a:spcBef>
                <a:spcPts val="600"/>
              </a:spcBef>
            </a:pPr>
            <a:r>
              <a:rPr lang="en-US" sz="3200" dirty="0" smtClean="0"/>
              <a:t>You may be eligible for an exemption if you</a:t>
            </a:r>
          </a:p>
          <a:p>
            <a:pPr lvl="1">
              <a:lnSpc>
                <a:spcPct val="110000"/>
              </a:lnSpc>
              <a:spcBef>
                <a:spcPts val="600"/>
              </a:spcBef>
            </a:pPr>
            <a:r>
              <a:rPr lang="en-US" dirty="0" smtClean="0"/>
              <a:t>Had a short coverage gap (less than 3 consecutive months)</a:t>
            </a:r>
          </a:p>
          <a:p>
            <a:pPr lvl="1">
              <a:lnSpc>
                <a:spcPct val="110000"/>
              </a:lnSpc>
              <a:spcBef>
                <a:spcPts val="600"/>
              </a:spcBef>
            </a:pPr>
            <a:r>
              <a:rPr lang="en-US" dirty="0" smtClean="0"/>
              <a:t>Suffered a hardship (that affects his or her ability to purchase health insurance coverage)</a:t>
            </a:r>
          </a:p>
          <a:p>
            <a:pPr lvl="1">
              <a:lnSpc>
                <a:spcPct val="110000"/>
              </a:lnSpc>
              <a:spcBef>
                <a:spcPts val="600"/>
              </a:spcBef>
            </a:pPr>
            <a:r>
              <a:rPr lang="en-US" dirty="0" smtClean="0"/>
              <a:t>Didn’t have access to affordable coverage (cost of available coverage greater than 8.13% of household income)</a:t>
            </a:r>
          </a:p>
          <a:p>
            <a:pPr lvl="1">
              <a:lnSpc>
                <a:spcPct val="110000"/>
              </a:lnSpc>
              <a:spcBef>
                <a:spcPts val="600"/>
              </a:spcBef>
            </a:pPr>
            <a:r>
              <a:rPr lang="en-US" dirty="0" smtClean="0"/>
              <a:t>Were incarcerated (unless pending disposition of charges)</a:t>
            </a:r>
          </a:p>
          <a:p>
            <a:pPr lvl="1">
              <a:lnSpc>
                <a:spcPct val="110000"/>
              </a:lnSpc>
              <a:spcBef>
                <a:spcPts val="600"/>
              </a:spcBef>
            </a:pPr>
            <a:r>
              <a:rPr lang="en-US" dirty="0" smtClean="0"/>
              <a:t>Weren’t lawfully present in the U.S.</a:t>
            </a:r>
          </a:p>
          <a:p>
            <a:pPr lvl="1">
              <a:lnSpc>
                <a:spcPct val="110000"/>
              </a:lnSpc>
              <a:spcBef>
                <a:spcPts val="600"/>
              </a:spcBef>
            </a:pPr>
            <a:r>
              <a:rPr lang="en-US" dirty="0" smtClean="0"/>
              <a:t>Had your health insurance cancelled and the Marketplace plans weren’t affordable</a:t>
            </a:r>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21</a:t>
            </a:fld>
            <a:endParaRPr lang="en-US" sz="1200" dirty="0">
              <a:solidFill>
                <a:schemeClr val="tx1"/>
              </a:solidFill>
              <a:latin typeface="+mj-lt"/>
            </a:endParaRPr>
          </a:p>
        </p:txBody>
      </p:sp>
    </p:spTree>
    <p:extLst>
      <p:ext uri="{BB962C8B-B14F-4D97-AF65-F5344CB8AC3E}">
        <p14:creationId xmlns:p14="http://schemas.microsoft.com/office/powerpoint/2010/main" val="200668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You May Pay a Fee </a:t>
            </a:r>
            <a:br>
              <a:rPr lang="en-US" dirty="0" smtClean="0"/>
            </a:br>
            <a:r>
              <a:rPr lang="en-US" dirty="0" smtClean="0"/>
              <a:t>(Shared Responsibility Payment)</a:t>
            </a:r>
            <a:endParaRPr lang="en-US" dirty="0"/>
          </a:p>
        </p:txBody>
      </p:sp>
      <p:sp>
        <p:nvSpPr>
          <p:cNvPr id="3" name="Content Placeholder 2"/>
          <p:cNvSpPr>
            <a:spLocks noGrp="1"/>
          </p:cNvSpPr>
          <p:nvPr>
            <p:ph idx="1"/>
          </p:nvPr>
        </p:nvSpPr>
        <p:spPr>
          <a:xfrm>
            <a:off x="457200" y="1371600"/>
            <a:ext cx="8382000" cy="4525963"/>
          </a:xfrm>
        </p:spPr>
        <p:txBody>
          <a:bodyPr>
            <a:normAutofit/>
          </a:bodyPr>
          <a:lstStyle/>
          <a:p>
            <a:r>
              <a:rPr lang="en-US" dirty="0" smtClean="0"/>
              <a:t>You may </a:t>
            </a:r>
            <a:r>
              <a:rPr lang="en-US" dirty="0"/>
              <a:t>pay a </a:t>
            </a:r>
            <a:r>
              <a:rPr lang="en-US" dirty="0" smtClean="0"/>
              <a:t>fee </a:t>
            </a:r>
            <a:r>
              <a:rPr lang="en-US" dirty="0"/>
              <a:t>when </a:t>
            </a:r>
            <a:r>
              <a:rPr lang="en-US" dirty="0" smtClean="0"/>
              <a:t>you </a:t>
            </a:r>
            <a:r>
              <a:rPr lang="en-US" dirty="0"/>
              <a:t>file </a:t>
            </a:r>
            <a:r>
              <a:rPr lang="en-US" dirty="0" smtClean="0"/>
              <a:t>your 2015 federal </a:t>
            </a:r>
            <a:r>
              <a:rPr lang="en-US" dirty="0"/>
              <a:t>tax return in </a:t>
            </a:r>
            <a:r>
              <a:rPr lang="en-US" dirty="0" smtClean="0"/>
              <a:t>2016 (and thereafter)</a:t>
            </a:r>
            <a:endParaRPr lang="en-US" dirty="0"/>
          </a:p>
          <a:p>
            <a:pPr lvl="1"/>
            <a:r>
              <a:rPr lang="en-US" dirty="0" smtClean="0"/>
              <a:t>If you don’t have minimum essential coverage, and </a:t>
            </a:r>
          </a:p>
          <a:p>
            <a:pPr lvl="1"/>
            <a:r>
              <a:rPr lang="en-US" dirty="0" smtClean="0"/>
              <a:t>Don’t qualify for an exemption</a:t>
            </a:r>
          </a:p>
          <a:p>
            <a:r>
              <a:rPr lang="en-US" dirty="0" smtClean="0"/>
              <a:t>Paying the fee doesn’t provide health coverage</a:t>
            </a:r>
          </a:p>
          <a:p>
            <a:endParaRPr lang="en-US" dirty="0" smtClean="0"/>
          </a:p>
          <a:p>
            <a:pPr marL="0" indent="0">
              <a:buNone/>
            </a:pPr>
            <a:endParaRPr lang="en-US" dirty="0"/>
          </a:p>
        </p:txBody>
      </p:sp>
      <p:pic>
        <p:nvPicPr>
          <p:cNvPr id="5122" name="Picture 2" descr="Graphic showing small piece of tax forms" title="Graphic showing small piece of tax 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557" y="4556542"/>
            <a:ext cx="1912243" cy="134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22</a:t>
            </a:fld>
            <a:endParaRPr lang="en-US" sz="1200" dirty="0">
              <a:solidFill>
                <a:schemeClr val="tx1"/>
              </a:solidFill>
              <a:latin typeface="+mj-lt"/>
            </a:endParaRPr>
          </a:p>
        </p:txBody>
      </p:sp>
    </p:spTree>
    <p:extLst>
      <p:ext uri="{BB962C8B-B14F-4D97-AF65-F5344CB8AC3E}">
        <p14:creationId xmlns:p14="http://schemas.microsoft.com/office/powerpoint/2010/main" val="190323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968875"/>
          </a:xfrm>
        </p:spPr>
        <p:txBody>
          <a:bodyPr>
            <a:normAutofit fontScale="70000" lnSpcReduction="20000"/>
          </a:bodyPr>
          <a:lstStyle/>
          <a:p>
            <a:pPr>
              <a:lnSpc>
                <a:spcPct val="120000"/>
              </a:lnSpc>
            </a:pPr>
            <a:r>
              <a:rPr lang="en-US" dirty="0" smtClean="0"/>
              <a:t>If you don’t have health insurance in 2016, you’ll pay the higher of these two amounts:</a:t>
            </a:r>
          </a:p>
          <a:p>
            <a:pPr lvl="1">
              <a:lnSpc>
                <a:spcPct val="120000"/>
              </a:lnSpc>
            </a:pPr>
            <a:r>
              <a:rPr lang="en-US" dirty="0" smtClean="0"/>
              <a:t>2.5% of your yearly household income (Only the amount of income above the tax filing threshold, about $10,150 for an individual in 2014, is used to calculate the penalty)</a:t>
            </a:r>
          </a:p>
          <a:p>
            <a:pPr lvl="2">
              <a:lnSpc>
                <a:spcPct val="120000"/>
              </a:lnSpc>
            </a:pPr>
            <a:r>
              <a:rPr lang="en-US" dirty="0" smtClean="0"/>
              <a:t>The maximum penalty is the national average premium for a Bronze plan</a:t>
            </a:r>
          </a:p>
          <a:p>
            <a:pPr lvl="1">
              <a:lnSpc>
                <a:spcPct val="120000"/>
              </a:lnSpc>
            </a:pPr>
            <a:r>
              <a:rPr lang="en-US" dirty="0" smtClean="0"/>
              <a:t>$695 per person ($347.50 per child under 18) </a:t>
            </a:r>
          </a:p>
          <a:p>
            <a:pPr lvl="2">
              <a:lnSpc>
                <a:spcPct val="120000"/>
              </a:lnSpc>
            </a:pPr>
            <a:r>
              <a:rPr lang="en-US" dirty="0" smtClean="0"/>
              <a:t>The maximum penalty per family using this method is $2,085</a:t>
            </a:r>
          </a:p>
          <a:p>
            <a:pPr>
              <a:lnSpc>
                <a:spcPct val="120000"/>
              </a:lnSpc>
            </a:pPr>
            <a:r>
              <a:rPr lang="en-US" dirty="0" smtClean="0"/>
              <a:t>The penalty for noncompliance can’t exceed the national average premium for a Bronze level Marketplace QHP (for the relevant family size)</a:t>
            </a:r>
          </a:p>
          <a:p>
            <a:pPr>
              <a:lnSpc>
                <a:spcPct val="120000"/>
              </a:lnSpc>
            </a:pPr>
            <a:r>
              <a:rPr lang="en-US" dirty="0" smtClean="0"/>
              <a:t>After 2016, the amounts increase based on the cost of living</a:t>
            </a:r>
          </a:p>
          <a:p>
            <a:pPr lvl="2"/>
            <a:endParaRPr lang="en-US" dirty="0" smtClean="0"/>
          </a:p>
          <a:p>
            <a:pPr lvl="1"/>
            <a:endParaRPr lang="en-US" dirty="0"/>
          </a:p>
        </p:txBody>
      </p:sp>
      <p:sp>
        <p:nvSpPr>
          <p:cNvPr id="3" name="Date Placeholder 2"/>
          <p:cNvSpPr>
            <a:spLocks noGrp="1"/>
          </p:cNvSpPr>
          <p:nvPr>
            <p:ph type="dt" sz="half" idx="2"/>
          </p:nvPr>
        </p:nvSpPr>
        <p:spPr/>
        <p:txBody>
          <a:bodyPr/>
          <a:lstStyle/>
          <a:p>
            <a:r>
              <a:rPr lang="en-US" smtClean="0"/>
              <a:t>March 2016</a:t>
            </a:r>
            <a:endParaRPr lang="en-US" dirty="0"/>
          </a:p>
        </p:txBody>
      </p:sp>
      <p:sp>
        <p:nvSpPr>
          <p:cNvPr id="13" name="Footer Placeholder 4"/>
          <p:cNvSpPr>
            <a:spLocks noGrp="1"/>
          </p:cNvSpPr>
          <p:nvPr>
            <p:ph type="ftr" sz="quarter" idx="3"/>
          </p:nvPr>
        </p:nvSpPr>
        <p:spPr/>
        <p:txBody>
          <a:bodyPr/>
          <a:lstStyle>
            <a:lvl1pPr algn="ctr">
              <a:defRPr sz="1200">
                <a:solidFill>
                  <a:schemeClr val="tx1"/>
                </a:solidFill>
              </a:defRPr>
            </a:lvl1pPr>
          </a:lstStyle>
          <a:p>
            <a:r>
              <a:rPr lang="en-US" dirty="0" smtClean="0"/>
              <a:t>Marketplace 101</a:t>
            </a:r>
            <a:endParaRPr lang="en-US" dirty="0"/>
          </a:p>
        </p:txBody>
      </p:sp>
      <p:sp>
        <p:nvSpPr>
          <p:cNvPr id="8" name="Slide Number Placeholder 7"/>
          <p:cNvSpPr>
            <a:spLocks noGrp="1"/>
          </p:cNvSpPr>
          <p:nvPr>
            <p:ph type="sldNum" sz="quarter" idx="4"/>
          </p:nvPr>
        </p:nvSpPr>
        <p:spPr/>
        <p:txBody>
          <a:bodyPr/>
          <a:lstStyle/>
          <a:p>
            <a:fld id="{4C7DC1E6-81B2-456F-AAD5-518541D82B07}" type="slidenum">
              <a:rPr lang="en-US" smtClean="0"/>
              <a:pPr/>
              <a:t>23</a:t>
            </a:fld>
            <a:endParaRPr lang="en-US" dirty="0"/>
          </a:p>
        </p:txBody>
      </p:sp>
      <p:sp>
        <p:nvSpPr>
          <p:cNvPr id="10" name="Title 9"/>
          <p:cNvSpPr>
            <a:spLocks noGrp="1"/>
          </p:cNvSpPr>
          <p:nvPr>
            <p:ph type="title"/>
          </p:nvPr>
        </p:nvSpPr>
        <p:spPr/>
        <p:txBody>
          <a:bodyPr/>
          <a:lstStyle/>
          <a:p>
            <a:r>
              <a:rPr lang="en-US" dirty="0" smtClean="0"/>
              <a:t>How much is the fee?</a:t>
            </a:r>
            <a:endParaRPr lang="en-US" dirty="0"/>
          </a:p>
        </p:txBody>
      </p:sp>
    </p:spTree>
    <p:extLst>
      <p:ext uri="{BB962C8B-B14F-4D97-AF65-F5344CB8AC3E}">
        <p14:creationId xmlns:p14="http://schemas.microsoft.com/office/powerpoint/2010/main" val="249823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Bef>
                <a:spcPts val="600"/>
              </a:spcBef>
              <a:buFont typeface="Wingdings" panose="05000000000000000000" pitchFamily="2" charset="2"/>
              <a:buChar char="§"/>
            </a:pPr>
            <a:r>
              <a:rPr lang="en-US" sz="2800" dirty="0" smtClean="0">
                <a:latin typeface="Calibri" pitchFamily="34" charset="0"/>
                <a:cs typeface="Calibri" pitchFamily="34" charset="0"/>
              </a:rPr>
              <a:t>During the Open Enrollment Period (OEP)</a:t>
            </a:r>
          </a:p>
          <a:p>
            <a:pPr lvl="1">
              <a:spcBef>
                <a:spcPts val="600"/>
              </a:spcBef>
              <a:buFont typeface="Arial" panose="020B0604020202020204" pitchFamily="34" charset="0"/>
              <a:buChar char="•"/>
            </a:pPr>
            <a:r>
              <a:rPr lang="en-US" sz="2600" dirty="0" smtClean="0">
                <a:latin typeface="Calibri" pitchFamily="34" charset="0"/>
                <a:cs typeface="Calibri" pitchFamily="34" charset="0"/>
              </a:rPr>
              <a:t>For coverage in 2017 and 2018, OEP will be November 1 of the previews year and run through January 31 of the coverage year</a:t>
            </a:r>
          </a:p>
          <a:p>
            <a:pPr lvl="1">
              <a:spcBef>
                <a:spcPts val="600"/>
              </a:spcBef>
              <a:buFont typeface="Arial" panose="020B0604020202020204" pitchFamily="34" charset="0"/>
              <a:buChar char="•"/>
            </a:pPr>
            <a:r>
              <a:rPr lang="en-US" sz="2600" dirty="0" smtClean="0">
                <a:latin typeface="Calibri" pitchFamily="34" charset="0"/>
                <a:cs typeface="Calibri" pitchFamily="34" charset="0"/>
              </a:rPr>
              <a:t>For coverage in 2019 and beyond, open enrollment will begin on November 1 and end on December 15 of the preceding year</a:t>
            </a:r>
          </a:p>
          <a:p>
            <a:pPr>
              <a:spcBef>
                <a:spcPts val="600"/>
              </a:spcBef>
              <a:buFont typeface="Wingdings" panose="05000000000000000000" pitchFamily="2" charset="2"/>
              <a:buChar char="§"/>
            </a:pPr>
            <a:r>
              <a:rPr lang="en-US" sz="2800" dirty="0" smtClean="0">
                <a:latin typeface="Calibri" pitchFamily="34" charset="0"/>
                <a:cs typeface="Calibri" pitchFamily="34" charset="0"/>
              </a:rPr>
              <a:t>During a Special Enrollment Period (SEP), if eligible</a:t>
            </a:r>
          </a:p>
          <a:p>
            <a:pPr>
              <a:spcBef>
                <a:spcPts val="600"/>
              </a:spcBef>
              <a:buFont typeface="Wingdings" panose="05000000000000000000" pitchFamily="2" charset="2"/>
              <a:buChar char="§"/>
            </a:pPr>
            <a:r>
              <a:rPr lang="en-US" sz="2800" dirty="0">
                <a:latin typeface="Calibri" pitchFamily="34" charset="0"/>
                <a:cs typeface="Calibri" pitchFamily="34" charset="0"/>
              </a:rPr>
              <a:t>Once per month if member of federally recognized Indian tribe or Alaska native </a:t>
            </a:r>
            <a:r>
              <a:rPr lang="en-US" sz="2800" dirty="0" smtClean="0">
                <a:latin typeface="Calibri" pitchFamily="34" charset="0"/>
                <a:cs typeface="Calibri" pitchFamily="34" charset="0"/>
              </a:rPr>
              <a:t>shareholder</a:t>
            </a:r>
          </a:p>
          <a:p>
            <a:pPr>
              <a:spcBef>
                <a:spcPts val="600"/>
              </a:spcBef>
              <a:buFont typeface="Wingdings" panose="05000000000000000000" pitchFamily="2" charset="2"/>
              <a:buChar char="§"/>
            </a:pPr>
            <a:r>
              <a:rPr lang="en-US" sz="2800" dirty="0" smtClean="0">
                <a:latin typeface="Calibri" pitchFamily="34" charset="0"/>
                <a:cs typeface="Calibri" pitchFamily="34" charset="0"/>
              </a:rPr>
              <a:t>Anytime you’re eligible for Medicaid or the Children’s Health Insurance Program</a:t>
            </a:r>
            <a:endParaRPr lang="en-US" sz="2800" dirty="0">
              <a:latin typeface="Calibri" pitchFamily="34" charset="0"/>
              <a:cs typeface="Calibri" pitchFamily="34" charset="0"/>
            </a:endParaRPr>
          </a:p>
          <a:p>
            <a:pPr>
              <a:spcBef>
                <a:spcPts val="600"/>
              </a:spcBef>
            </a:pPr>
            <a:endParaRPr lang="en-US" sz="2800" dirty="0" smtClean="0">
              <a:latin typeface="Calibri" pitchFamily="34" charset="0"/>
              <a:cs typeface="Calibri" pitchFamily="34" charset="0"/>
            </a:endParaRPr>
          </a:p>
          <a:p>
            <a:pPr>
              <a:spcBef>
                <a:spcPts val="600"/>
              </a:spcBef>
              <a:buNone/>
            </a:pPr>
            <a:r>
              <a:rPr lang="en-US" sz="2800" dirty="0" smtClean="0"/>
              <a:t> </a:t>
            </a:r>
            <a:endParaRPr lang="en-US" sz="2800" dirty="0"/>
          </a:p>
        </p:txBody>
      </p:sp>
      <p:sp>
        <p:nvSpPr>
          <p:cNvPr id="7"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8"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9"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24</a:t>
            </a:fld>
            <a:endParaRPr lang="en-US" sz="1200" dirty="0">
              <a:solidFill>
                <a:schemeClr val="tx1"/>
              </a:solidFill>
              <a:latin typeface="+mj-lt"/>
            </a:endParaRPr>
          </a:p>
        </p:txBody>
      </p:sp>
      <p:sp>
        <p:nvSpPr>
          <p:cNvPr id="4" name="Title 3"/>
          <p:cNvSpPr>
            <a:spLocks noGrp="1"/>
          </p:cNvSpPr>
          <p:nvPr>
            <p:ph type="title"/>
          </p:nvPr>
        </p:nvSpPr>
        <p:spPr/>
        <p:txBody>
          <a:bodyPr>
            <a:normAutofit/>
          </a:bodyPr>
          <a:lstStyle/>
          <a:p>
            <a:pPr algn="ctr"/>
            <a:r>
              <a:rPr lang="en-US" sz="3600" b="1" dirty="0" smtClean="0">
                <a:effectLst/>
                <a:latin typeface="Calibri" pitchFamily="34" charset="0"/>
                <a:cs typeface="Calibri" pitchFamily="34" charset="0"/>
              </a:rPr>
              <a:t>When You Can Enroll in Coverage</a:t>
            </a:r>
            <a:endParaRPr lang="en-US" sz="3600" b="1" dirty="0">
              <a:effectLst/>
              <a:latin typeface="Calibri" pitchFamily="34" charset="0"/>
              <a:cs typeface="Calibri" pitchFamily="34" charset="0"/>
            </a:endParaRPr>
          </a:p>
        </p:txBody>
      </p:sp>
    </p:spTree>
    <p:extLst>
      <p:ext uri="{BB962C8B-B14F-4D97-AF65-F5344CB8AC3E}">
        <p14:creationId xmlns:p14="http://schemas.microsoft.com/office/powerpoint/2010/main" val="3267661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smtClean="0">
                <a:latin typeface="Calibri" pitchFamily="34" charset="0"/>
                <a:cs typeface="Calibri" pitchFamily="34" charset="0"/>
              </a:rPr>
              <a:t>How to </a:t>
            </a:r>
            <a:r>
              <a:rPr lang="en-US" sz="3600" dirty="0" smtClean="0">
                <a:latin typeface="Calibri" pitchFamily="34" charset="0"/>
                <a:cs typeface="Calibri" pitchFamily="34" charset="0"/>
              </a:rPr>
              <a:t>Enroll During a</a:t>
            </a:r>
            <a:r>
              <a:rPr lang="en-US" sz="3600" b="1" dirty="0" smtClean="0">
                <a:latin typeface="Calibri" pitchFamily="34" charset="0"/>
                <a:cs typeface="Calibri" pitchFamily="34" charset="0"/>
              </a:rPr>
              <a:t> Special Enrollment Period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for a Qualifying </a:t>
            </a:r>
            <a:r>
              <a:rPr lang="en-US" sz="3600" dirty="0" smtClean="0">
                <a:latin typeface="Calibri" pitchFamily="34" charset="0"/>
                <a:cs typeface="Calibri" pitchFamily="34" charset="0"/>
              </a:rPr>
              <a:t>Life </a:t>
            </a:r>
            <a:r>
              <a:rPr lang="en-US" sz="3600" b="1" dirty="0" smtClean="0">
                <a:latin typeface="Calibri" pitchFamily="34" charset="0"/>
                <a:cs typeface="Calibri" pitchFamily="34" charset="0"/>
              </a:rPr>
              <a:t>Event</a:t>
            </a:r>
            <a:endParaRPr lang="en-US" sz="3600" b="1" dirty="0">
              <a:effectLst/>
              <a:latin typeface="Calibri" pitchFamily="34" charset="0"/>
              <a:cs typeface="Calibri" pitchFamily="34" charset="0"/>
            </a:endParaRPr>
          </a:p>
        </p:txBody>
      </p:sp>
      <p:sp>
        <p:nvSpPr>
          <p:cNvPr id="2" name="Content Placeholder 1"/>
          <p:cNvSpPr>
            <a:spLocks noGrp="1"/>
          </p:cNvSpPr>
          <p:nvPr>
            <p:ph idx="1"/>
          </p:nvPr>
        </p:nvSpPr>
        <p:spPr>
          <a:xfrm>
            <a:off x="158825" y="1140600"/>
            <a:ext cx="4572000" cy="4525963"/>
          </a:xfrm>
        </p:spPr>
        <p:txBody>
          <a:bodyPr>
            <a:normAutofit fontScale="92500"/>
          </a:bodyPr>
          <a:lstStyle/>
          <a:p>
            <a:pPr>
              <a:spcBef>
                <a:spcPts val="600"/>
              </a:spcBef>
              <a:buFont typeface="Wingdings" panose="05000000000000000000" pitchFamily="2" charset="2"/>
              <a:buChar char="§"/>
            </a:pPr>
            <a:r>
              <a:rPr lang="en-US" sz="3200" dirty="0" smtClean="0">
                <a:latin typeface="+mj-lt"/>
              </a:rPr>
              <a:t>If you have a qualifying life event, you can </a:t>
            </a:r>
            <a:r>
              <a:rPr lang="en-US" dirty="0" smtClean="0">
                <a:latin typeface="+mj-lt"/>
              </a:rPr>
              <a:t>update your information</a:t>
            </a:r>
            <a:endParaRPr lang="en-US" sz="3200" dirty="0" smtClean="0">
              <a:latin typeface="+mj-lt"/>
            </a:endParaRPr>
          </a:p>
          <a:p>
            <a:pPr marL="811530" lvl="1" indent="-457200">
              <a:spcBef>
                <a:spcPts val="600"/>
              </a:spcBef>
              <a:buFont typeface="Arial" panose="020B0604020202020204" pitchFamily="34" charset="0"/>
              <a:buChar char="•"/>
            </a:pPr>
            <a:r>
              <a:rPr lang="en-US" sz="2800" dirty="0" smtClean="0">
                <a:latin typeface="+mj-lt"/>
              </a:rPr>
              <a:t>Online at </a:t>
            </a:r>
            <a:r>
              <a:rPr lang="en-US" u="sng" dirty="0" smtClean="0">
                <a:solidFill>
                  <a:prstClr val="black"/>
                </a:solidFill>
                <a:latin typeface="+mj-lt"/>
              </a:rPr>
              <a:t>HealthCare.gov</a:t>
            </a:r>
          </a:p>
          <a:p>
            <a:pPr marL="1154430" lvl="2" indent="-342900">
              <a:spcBef>
                <a:spcPts val="600"/>
              </a:spcBef>
              <a:buSzPct val="50000"/>
              <a:buFont typeface="Wingdings" panose="05000000000000000000" pitchFamily="2" charset="2"/>
              <a:buChar char="q"/>
            </a:pPr>
            <a:r>
              <a:rPr lang="en-US" dirty="0" smtClean="0">
                <a:solidFill>
                  <a:prstClr val="black"/>
                </a:solidFill>
                <a:latin typeface="+mj-lt"/>
              </a:rPr>
              <a:t>Log into your account and click on Report a life change</a:t>
            </a:r>
          </a:p>
          <a:p>
            <a:pPr marL="800100" lvl="1" indent="-457200">
              <a:spcBef>
                <a:spcPts val="600"/>
              </a:spcBef>
              <a:buFont typeface="Arial" panose="020B0604020202020204" pitchFamily="34" charset="0"/>
              <a:buChar char="•"/>
            </a:pPr>
            <a:r>
              <a:rPr lang="en-US" dirty="0" smtClean="0">
                <a:latin typeface="+mj-lt"/>
              </a:rPr>
              <a:t>B</a:t>
            </a:r>
            <a:r>
              <a:rPr lang="en-US" sz="2800" dirty="0" smtClean="0">
                <a:latin typeface="+mj-lt"/>
              </a:rPr>
              <a:t>y phone</a:t>
            </a:r>
          </a:p>
          <a:p>
            <a:pPr marL="1154430" lvl="2" indent="-342900">
              <a:spcBef>
                <a:spcPts val="600"/>
              </a:spcBef>
              <a:buSzPct val="50000"/>
              <a:buFont typeface="Wingdings" panose="05000000000000000000" pitchFamily="2" charset="2"/>
              <a:buChar char="q"/>
            </a:pPr>
            <a:r>
              <a:rPr lang="en-US" sz="2400" dirty="0" smtClean="0">
                <a:latin typeface="+mj-lt"/>
              </a:rPr>
              <a:t>Call the Marketplace Call Center at 1-800-318-2596</a:t>
            </a:r>
          </a:p>
          <a:p>
            <a:pPr lvl="2" indent="-342900">
              <a:spcBef>
                <a:spcPts val="600"/>
              </a:spcBef>
              <a:buSzPct val="50000"/>
              <a:buFont typeface="Wingdings" panose="05000000000000000000" pitchFamily="2" charset="2"/>
              <a:buChar char="q"/>
            </a:pPr>
            <a:r>
              <a:rPr lang="en-US" sz="2400" dirty="0" smtClean="0">
                <a:latin typeface="+mj-lt"/>
              </a:rPr>
              <a:t>TTY 1-855-889-4325</a:t>
            </a:r>
            <a:endParaRPr lang="en-US" sz="2400" dirty="0">
              <a:latin typeface="+mj-lt"/>
            </a:endParaRPr>
          </a:p>
        </p:txBody>
      </p:sp>
      <p:pic>
        <p:nvPicPr>
          <p:cNvPr id="1026" name="Picture 2" descr="Graphic showing section of HealthCare.gov webpage featuring Report a life change section." title="Graphic showing section of HealthCare.gov webpage featuring Report a life change section."/>
          <p:cNvPicPr>
            <a:picLocks noChangeAspect="1" noChangeArrowheads="1"/>
          </p:cNvPicPr>
          <p:nvPr/>
        </p:nvPicPr>
        <p:blipFill rotWithShape="1">
          <a:blip r:embed="rId3">
            <a:extLst>
              <a:ext uri="{28A0092B-C50C-407E-A947-70E740481C1C}">
                <a14:useLocalDpi xmlns:a14="http://schemas.microsoft.com/office/drawing/2010/main" val="0"/>
              </a:ext>
            </a:extLst>
          </a:blip>
          <a:srcRect l="23786" t="25629" r="25874" b="12186"/>
          <a:stretch/>
        </p:blipFill>
        <p:spPr bwMode="auto">
          <a:xfrm>
            <a:off x="4620925" y="1905000"/>
            <a:ext cx="4438650" cy="272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25</a:t>
            </a:fld>
            <a:endParaRPr lang="en-US" sz="1200" dirty="0">
              <a:solidFill>
                <a:schemeClr val="tx1"/>
              </a:solidFill>
              <a:latin typeface="+mj-lt"/>
            </a:endParaRPr>
          </a:p>
        </p:txBody>
      </p:sp>
    </p:spTree>
    <p:extLst>
      <p:ext uri="{BB962C8B-B14F-4D97-AF65-F5344CB8AC3E}">
        <p14:creationId xmlns:p14="http://schemas.microsoft.com/office/powerpoint/2010/main" val="264544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the Federally-facilitated and </a:t>
            </a:r>
            <a:r>
              <a:rPr lang="en-US" dirty="0" smtClean="0"/>
              <a:t>State-Partnership </a:t>
            </a:r>
            <a:r>
              <a:rPr lang="en-US" sz="3600" dirty="0" smtClean="0"/>
              <a:t>Marketplaces Work</a:t>
            </a:r>
            <a:endParaRPr lang="en-US" sz="3600" dirty="0"/>
          </a:p>
        </p:txBody>
      </p:sp>
      <p:pic>
        <p:nvPicPr>
          <p:cNvPr id="1026" name="Picture 2" descr="There are four steps to using the Federally-facilitated and State-Partnership Marketplaces when enrolling or renewing coverage during open enrollment. &#10;Create an account. First provide some basic information. Then choose a user name, password, and security questions for added protection.&#10;Apply. Next you’ll enter information about you and your family, including your income, tax household size, other coverage you’re eligible for, and more. Visit HealthCare.gov to get a checklist to help you gather the information you’ll need.&#10;Pick a plan. Next you’ll see the plans and programs you’re eligible for and compare them side-by-side. If requested, you’ll also find out if you can get lower costs on monthly premiums and out-of-pocket costs.&#10;Enroll. Choose a plan that meets your needs and enroll. &#10;If you have any questions, there’s plenty of live and online help along the way. &#10;Applying for affordability programs is optional. However, your eligibility information will still be verified against data sources even if you don’t apply for lower premiums.&#10;" title="Graphic Showing Four Steps to Enroll in a Marketplace Plan During Open Enroll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93" y="1342693"/>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65040" y="4417874"/>
            <a:ext cx="1989173" cy="1754326"/>
          </a:xfrm>
          <a:prstGeom prst="rect">
            <a:avLst/>
          </a:prstGeom>
          <a:solidFill>
            <a:schemeClr val="accent1">
              <a:lumMod val="75000"/>
            </a:schemeClr>
          </a:solidFill>
        </p:spPr>
        <p:txBody>
          <a:bodyPr wrap="square" rtlCol="0">
            <a:spAutoFit/>
          </a:bodyPr>
          <a:lstStyle/>
          <a:p>
            <a:r>
              <a:rPr lang="en-US" dirty="0" smtClean="0">
                <a:solidFill>
                  <a:schemeClr val="bg1"/>
                </a:solidFill>
                <a:latin typeface="Calibri" panose="020F0502020204030204" pitchFamily="34" charset="0"/>
                <a:cs typeface="Calibri" panose="020F0502020204030204" pitchFamily="34" charset="0"/>
              </a:rPr>
              <a:t>May apply or change plan during Special Enrollment Period due to certain qualifying events.</a:t>
            </a:r>
            <a:endParaRPr lang="en-US" dirty="0">
              <a:solidFill>
                <a:schemeClr val="bg1"/>
              </a:solidFill>
              <a:latin typeface="Calibri" panose="020F0502020204030204" pitchFamily="34" charset="0"/>
              <a:cs typeface="Calibri" panose="020F0502020204030204" pitchFamily="34" charset="0"/>
            </a:endParaRPr>
          </a:p>
        </p:txBody>
      </p:sp>
      <p:sp>
        <p:nvSpPr>
          <p:cNvPr id="10"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26</a:t>
            </a:fld>
            <a:endParaRPr lang="en-US" sz="1200" dirty="0">
              <a:solidFill>
                <a:schemeClr val="tx1"/>
              </a:solidFill>
              <a:latin typeface="+mj-lt"/>
            </a:endParaRPr>
          </a:p>
        </p:txBody>
      </p:sp>
    </p:spTree>
    <p:extLst>
      <p:ext uri="{BB962C8B-B14F-4D97-AF65-F5344CB8AC3E}">
        <p14:creationId xmlns:p14="http://schemas.microsoft.com/office/powerpoint/2010/main" val="1766985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600"/>
              </a:spcBef>
              <a:buFont typeface="Wingdings" panose="05000000000000000000" pitchFamily="2" charset="2"/>
              <a:buChar char="§"/>
            </a:pPr>
            <a:r>
              <a:rPr lang="en-US" sz="2400" dirty="0" smtClean="0"/>
              <a:t>You must pay the first month’s premium directly to your insurance company by the insurer’s deadline</a:t>
            </a:r>
          </a:p>
          <a:p>
            <a:pPr>
              <a:spcBef>
                <a:spcPts val="600"/>
              </a:spcBef>
              <a:buFont typeface="Wingdings" panose="05000000000000000000" pitchFamily="2" charset="2"/>
              <a:buChar char="§"/>
            </a:pPr>
            <a:r>
              <a:rPr lang="en-US" sz="2400" dirty="0" smtClean="0"/>
              <a:t>You must pay the premium each month or you could lose coverage</a:t>
            </a:r>
          </a:p>
          <a:p>
            <a:pPr>
              <a:spcBef>
                <a:spcPts val="600"/>
              </a:spcBef>
              <a:buFont typeface="Wingdings" panose="05000000000000000000" pitchFamily="2" charset="2"/>
              <a:buChar char="§"/>
            </a:pPr>
            <a:r>
              <a:rPr lang="en-US" sz="2400" dirty="0" smtClean="0"/>
              <a:t>Issuers must accept at least these payment methods</a:t>
            </a:r>
          </a:p>
          <a:p>
            <a:pPr lvl="1">
              <a:spcBef>
                <a:spcPts val="600"/>
              </a:spcBef>
              <a:buFont typeface="Arial" panose="020B0604020202020204" pitchFamily="34" charset="0"/>
              <a:buChar char="•"/>
            </a:pPr>
            <a:r>
              <a:rPr lang="en-US" sz="2200" dirty="0" smtClean="0"/>
              <a:t>Paper check</a:t>
            </a:r>
          </a:p>
          <a:p>
            <a:pPr lvl="1">
              <a:spcBef>
                <a:spcPts val="600"/>
              </a:spcBef>
              <a:buFont typeface="Arial" panose="020B0604020202020204" pitchFamily="34" charset="0"/>
              <a:buChar char="•"/>
            </a:pPr>
            <a:r>
              <a:rPr lang="en-US" sz="2200" dirty="0" smtClean="0"/>
              <a:t>Cashier’s check</a:t>
            </a:r>
          </a:p>
          <a:p>
            <a:pPr lvl="1">
              <a:spcBef>
                <a:spcPts val="600"/>
              </a:spcBef>
              <a:buFont typeface="Arial" panose="020B0604020202020204" pitchFamily="34" charset="0"/>
              <a:buChar char="•"/>
            </a:pPr>
            <a:r>
              <a:rPr lang="en-US" sz="2200" dirty="0" smtClean="0"/>
              <a:t>Money order</a:t>
            </a:r>
          </a:p>
          <a:p>
            <a:pPr lvl="1">
              <a:spcBef>
                <a:spcPts val="600"/>
              </a:spcBef>
              <a:buFont typeface="Arial" panose="020B0604020202020204" pitchFamily="34" charset="0"/>
              <a:buChar char="•"/>
            </a:pPr>
            <a:r>
              <a:rPr lang="en-US" sz="2200" dirty="0" smtClean="0"/>
              <a:t>Electronic fund transfer (EFT)</a:t>
            </a:r>
          </a:p>
          <a:p>
            <a:pPr lvl="1">
              <a:spcBef>
                <a:spcPts val="600"/>
              </a:spcBef>
              <a:buFont typeface="Arial" panose="020B0604020202020204" pitchFamily="34" charset="0"/>
              <a:buChar char="•"/>
            </a:pPr>
            <a:r>
              <a:rPr lang="en-US" sz="2200" dirty="0" smtClean="0"/>
              <a:t>Pre-paid debit card</a:t>
            </a:r>
          </a:p>
          <a:p>
            <a:pPr>
              <a:spcBef>
                <a:spcPts val="600"/>
              </a:spcBef>
              <a:buFont typeface="Wingdings" panose="05000000000000000000" pitchFamily="2" charset="2"/>
              <a:buChar char="§"/>
            </a:pPr>
            <a:r>
              <a:rPr lang="en-US" sz="2400" dirty="0" smtClean="0"/>
              <a:t>Some issuers may also accept online, credit card, or debit card payments (check with the plan)</a:t>
            </a:r>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27</a:t>
            </a:fld>
            <a:endParaRPr lang="en-US" sz="1200" dirty="0">
              <a:solidFill>
                <a:schemeClr val="tx1"/>
              </a:solidFill>
              <a:latin typeface="+mj-lt"/>
            </a:endParaRPr>
          </a:p>
        </p:txBody>
      </p:sp>
      <p:sp>
        <p:nvSpPr>
          <p:cNvPr id="3" name="Title 2"/>
          <p:cNvSpPr>
            <a:spLocks noGrp="1"/>
          </p:cNvSpPr>
          <p:nvPr>
            <p:ph type="title"/>
          </p:nvPr>
        </p:nvSpPr>
        <p:spPr/>
        <p:txBody>
          <a:bodyPr/>
          <a:lstStyle/>
          <a:p>
            <a:r>
              <a:rPr lang="en-US" sz="3600" dirty="0" smtClean="0"/>
              <a:t>Premium Payment</a:t>
            </a:r>
            <a:endParaRPr lang="en-US" sz="3600" dirty="0"/>
          </a:p>
        </p:txBody>
      </p:sp>
    </p:spTree>
    <p:extLst>
      <p:ext uri="{BB962C8B-B14F-4D97-AF65-F5344CB8AC3E}">
        <p14:creationId xmlns:p14="http://schemas.microsoft.com/office/powerpoint/2010/main" val="321893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68875"/>
          </a:xfrm>
        </p:spPr>
        <p:txBody>
          <a:bodyPr>
            <a:normAutofit fontScale="47500" lnSpcReduction="20000"/>
          </a:bodyPr>
          <a:lstStyle/>
          <a:p>
            <a:pPr>
              <a:lnSpc>
                <a:spcPct val="120000"/>
              </a:lnSpc>
            </a:pPr>
            <a:r>
              <a:rPr lang="en-US" sz="5100" dirty="0"/>
              <a:t>If </a:t>
            </a:r>
            <a:r>
              <a:rPr lang="en-US" sz="5100" dirty="0" smtClean="0"/>
              <a:t>you don’t </a:t>
            </a:r>
            <a:r>
              <a:rPr lang="en-US" sz="5100" dirty="0"/>
              <a:t>agree with a decision made by </a:t>
            </a:r>
            <a:r>
              <a:rPr lang="en-US" sz="5100" dirty="0" smtClean="0"/>
              <a:t>a </a:t>
            </a:r>
            <a:r>
              <a:rPr lang="en-US" sz="5100" dirty="0"/>
              <a:t>Health Insurance </a:t>
            </a:r>
            <a:r>
              <a:rPr lang="en-US" sz="5100" dirty="0" smtClean="0"/>
              <a:t>Marketplace, you may </a:t>
            </a:r>
            <a:r>
              <a:rPr lang="en-US" sz="5100" dirty="0"/>
              <a:t>be able to file an appeal.</a:t>
            </a:r>
          </a:p>
          <a:p>
            <a:pPr>
              <a:lnSpc>
                <a:spcPct val="120000"/>
              </a:lnSpc>
            </a:pPr>
            <a:r>
              <a:rPr lang="en-US" sz="5100" dirty="0" smtClean="0"/>
              <a:t>You </a:t>
            </a:r>
            <a:r>
              <a:rPr lang="en-US" sz="5100" dirty="0"/>
              <a:t>can appeal the following kinds of </a:t>
            </a:r>
            <a:r>
              <a:rPr lang="en-US" sz="5100" dirty="0" smtClean="0"/>
              <a:t>Marketplace decisions</a:t>
            </a:r>
            <a:endParaRPr lang="en-US" sz="3800" dirty="0"/>
          </a:p>
          <a:p>
            <a:pPr lvl="1">
              <a:lnSpc>
                <a:spcPct val="120000"/>
              </a:lnSpc>
            </a:pPr>
            <a:r>
              <a:rPr lang="en-US" sz="4200" dirty="0"/>
              <a:t>Whether </a:t>
            </a:r>
            <a:r>
              <a:rPr lang="en-US" sz="4200" dirty="0" smtClean="0"/>
              <a:t>you’re </a:t>
            </a:r>
            <a:r>
              <a:rPr lang="en-US" sz="4200" dirty="0"/>
              <a:t>eligible to buy a </a:t>
            </a:r>
            <a:r>
              <a:rPr lang="en-US" sz="4200" dirty="0" smtClean="0"/>
              <a:t>Marketplace </a:t>
            </a:r>
            <a:r>
              <a:rPr lang="en-US" sz="4200" dirty="0"/>
              <a:t>plan</a:t>
            </a:r>
          </a:p>
          <a:p>
            <a:pPr lvl="1">
              <a:lnSpc>
                <a:spcPct val="120000"/>
              </a:lnSpc>
            </a:pPr>
            <a:r>
              <a:rPr lang="en-US" sz="4200" dirty="0"/>
              <a:t>Whether </a:t>
            </a:r>
            <a:r>
              <a:rPr lang="en-US" sz="4200" dirty="0" smtClean="0"/>
              <a:t>you </a:t>
            </a:r>
            <a:r>
              <a:rPr lang="en-US" sz="4200" dirty="0"/>
              <a:t>can enroll in a </a:t>
            </a:r>
            <a:r>
              <a:rPr lang="en-US" sz="4200" dirty="0" smtClean="0"/>
              <a:t>Marketplace </a:t>
            </a:r>
            <a:r>
              <a:rPr lang="en-US" sz="4200" dirty="0"/>
              <a:t>plan outside the regular </a:t>
            </a:r>
            <a:r>
              <a:rPr lang="en-US" sz="4200" dirty="0" smtClean="0"/>
              <a:t>Open Enrollment Period</a:t>
            </a:r>
          </a:p>
          <a:p>
            <a:pPr lvl="1">
              <a:lnSpc>
                <a:spcPct val="120000"/>
              </a:lnSpc>
            </a:pPr>
            <a:r>
              <a:rPr lang="en-US" sz="4200" dirty="0" smtClean="0"/>
              <a:t>Whether you’re </a:t>
            </a:r>
            <a:r>
              <a:rPr lang="en-US" sz="4200" dirty="0"/>
              <a:t>eligible for lower costs based on </a:t>
            </a:r>
            <a:r>
              <a:rPr lang="en-US" sz="4200" dirty="0" smtClean="0"/>
              <a:t>their </a:t>
            </a:r>
            <a:r>
              <a:rPr lang="en-US" sz="4200" dirty="0"/>
              <a:t>income</a:t>
            </a:r>
          </a:p>
          <a:p>
            <a:pPr lvl="1">
              <a:lnSpc>
                <a:spcPct val="120000"/>
              </a:lnSpc>
            </a:pPr>
            <a:r>
              <a:rPr lang="en-US" sz="4200" dirty="0"/>
              <a:t>The amount of savings </a:t>
            </a:r>
            <a:r>
              <a:rPr lang="en-US" sz="4200" dirty="0" smtClean="0"/>
              <a:t>you’re </a:t>
            </a:r>
            <a:r>
              <a:rPr lang="en-US" sz="4200" dirty="0"/>
              <a:t>eligible for</a:t>
            </a:r>
          </a:p>
          <a:p>
            <a:pPr lvl="1">
              <a:lnSpc>
                <a:spcPct val="120000"/>
              </a:lnSpc>
            </a:pPr>
            <a:r>
              <a:rPr lang="en-US" sz="4200" dirty="0"/>
              <a:t>Whether </a:t>
            </a:r>
            <a:r>
              <a:rPr lang="en-US" sz="4200" dirty="0" smtClean="0"/>
              <a:t>you’re </a:t>
            </a:r>
            <a:r>
              <a:rPr lang="en-US" sz="4200" dirty="0"/>
              <a:t>eligible for Medicaid or the Children’s Health Insurance Program (CHIP)</a:t>
            </a:r>
          </a:p>
          <a:p>
            <a:pPr lvl="1">
              <a:lnSpc>
                <a:spcPct val="120000"/>
              </a:lnSpc>
            </a:pPr>
            <a:r>
              <a:rPr lang="en-US" sz="4200" dirty="0"/>
              <a:t>Whether </a:t>
            </a:r>
            <a:r>
              <a:rPr lang="en-US" sz="4200" dirty="0" smtClean="0"/>
              <a:t>you’re eligible </a:t>
            </a:r>
            <a:r>
              <a:rPr lang="en-US" sz="4200" dirty="0"/>
              <a:t>for an exemption from the individual responsibility </a:t>
            </a:r>
            <a:r>
              <a:rPr lang="en-US" sz="4200" dirty="0" smtClean="0"/>
              <a:t>requirement (fee)</a:t>
            </a:r>
            <a:endParaRPr lang="en-US" sz="4200"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28</a:t>
            </a:fld>
            <a:endParaRPr lang="en-US" sz="1200" dirty="0">
              <a:solidFill>
                <a:schemeClr val="tx1"/>
              </a:solidFill>
              <a:latin typeface="+mj-lt"/>
            </a:endParaRPr>
          </a:p>
        </p:txBody>
      </p:sp>
      <p:sp>
        <p:nvSpPr>
          <p:cNvPr id="6" name="Title 5"/>
          <p:cNvSpPr>
            <a:spLocks noGrp="1"/>
          </p:cNvSpPr>
          <p:nvPr>
            <p:ph type="title"/>
          </p:nvPr>
        </p:nvSpPr>
        <p:spPr/>
        <p:txBody>
          <a:bodyPr/>
          <a:lstStyle/>
          <a:p>
            <a:r>
              <a:rPr lang="en-US" dirty="0" smtClean="0"/>
              <a:t>Marketplace Appeals</a:t>
            </a:r>
            <a:endParaRPr lang="en-US" dirty="0"/>
          </a:p>
        </p:txBody>
      </p:sp>
    </p:spTree>
    <p:extLst>
      <p:ext uri="{BB962C8B-B14F-4D97-AF65-F5344CB8AC3E}">
        <p14:creationId xmlns:p14="http://schemas.microsoft.com/office/powerpoint/2010/main" val="261764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200" dirty="0" smtClean="0">
                <a:latin typeface="Calibri" pitchFamily="34" charset="0"/>
                <a:cs typeface="Calibri" pitchFamily="34" charset="0"/>
              </a:rPr>
              <a:t>Help is available in the Marketplace</a:t>
            </a:r>
          </a:p>
          <a:p>
            <a:pPr marL="704088" lvl="1"/>
            <a:r>
              <a:rPr lang="en-US" sz="2800" dirty="0" smtClean="0">
                <a:latin typeface="Calibri" pitchFamily="34" charset="0"/>
                <a:cs typeface="Calibri" pitchFamily="34" charset="0"/>
              </a:rPr>
              <a:t>Marketplace Call Center</a:t>
            </a:r>
          </a:p>
          <a:p>
            <a:pPr lvl="1"/>
            <a:r>
              <a:rPr lang="en-US" sz="2800" dirty="0" smtClean="0"/>
              <a:t>Marketplace-approved </a:t>
            </a:r>
            <a:r>
              <a:rPr lang="en-US" sz="2800" dirty="0"/>
              <a:t>in-person help is available </a:t>
            </a:r>
            <a:endParaRPr lang="en-US" sz="2800" dirty="0" smtClean="0"/>
          </a:p>
          <a:p>
            <a:r>
              <a:rPr lang="en-US" sz="3200" dirty="0" smtClean="0"/>
              <a:t>Use the Find Local Help tool </a:t>
            </a:r>
            <a:r>
              <a:rPr lang="en-US" sz="3200" dirty="0"/>
              <a:t>at </a:t>
            </a:r>
            <a:r>
              <a:rPr lang="en-US" sz="3200" dirty="0" smtClean="0">
                <a:hlinkClick r:id="rId3"/>
              </a:rPr>
              <a:t>Localhelp.HealthCare.gov/</a:t>
            </a:r>
            <a:r>
              <a:rPr lang="en-US" sz="3200" dirty="0" smtClean="0"/>
              <a:t>  </a:t>
            </a:r>
          </a:p>
          <a:p>
            <a:r>
              <a:rPr lang="en-US" sz="3200" dirty="0" smtClean="0"/>
              <a:t>Language assistance is available through interpreters, Call Center support, and print and web resources</a:t>
            </a:r>
          </a:p>
          <a:p>
            <a:pPr>
              <a:spcBef>
                <a:spcPts val="600"/>
              </a:spcBef>
            </a:pPr>
            <a:r>
              <a:rPr lang="en-US" dirty="0"/>
              <a:t>Help is available to complete application</a:t>
            </a:r>
          </a:p>
          <a:p>
            <a:pPr lvl="1">
              <a:spcBef>
                <a:spcPts val="600"/>
              </a:spcBef>
            </a:pPr>
            <a:r>
              <a:rPr lang="en-US" dirty="0"/>
              <a:t>Job aids in 33 languages  </a:t>
            </a:r>
          </a:p>
          <a:p>
            <a:endParaRPr lang="en-US" sz="3200" dirty="0" smtClean="0"/>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29</a:t>
            </a:fld>
            <a:endParaRPr lang="en-US" sz="1200" dirty="0">
              <a:solidFill>
                <a:schemeClr val="tx1"/>
              </a:solidFill>
              <a:latin typeface="+mj-lt"/>
            </a:endParaRP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Enrollment Assistance</a:t>
            </a:r>
            <a:endParaRPr lang="en-US" sz="3600" dirty="0">
              <a:effectLst/>
              <a:latin typeface="Calibri" pitchFamily="34" charset="0"/>
              <a:cs typeface="Calibri" pitchFamily="34" charset="0"/>
            </a:endParaRPr>
          </a:p>
        </p:txBody>
      </p:sp>
    </p:spTree>
    <p:extLst>
      <p:ext uri="{BB962C8B-B14F-4D97-AF65-F5344CB8AC3E}">
        <p14:creationId xmlns:p14="http://schemas.microsoft.com/office/powerpoint/2010/main" val="336976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lvl="0"/>
            <a:r>
              <a:rPr lang="en-US" sz="3200" dirty="0"/>
              <a:t>Created by the Affordable Care Act</a:t>
            </a:r>
          </a:p>
          <a:p>
            <a:pPr lvl="0"/>
            <a:r>
              <a:rPr lang="en-US" sz="3200" dirty="0"/>
              <a:t>Where qualified individuals and families can directly compare private health insurance options</a:t>
            </a:r>
          </a:p>
          <a:p>
            <a:pPr lvl="1"/>
            <a:r>
              <a:rPr lang="en-US" sz="2800" dirty="0"/>
              <a:t>Known as qualified health plans (QHPs) </a:t>
            </a:r>
          </a:p>
          <a:p>
            <a:pPr lvl="1"/>
            <a:r>
              <a:rPr lang="en-US" sz="2800" dirty="0"/>
              <a:t>Can directly compare on the basis of price, benefits, quality, and other factors</a:t>
            </a:r>
          </a:p>
          <a:p>
            <a:pPr lvl="0"/>
            <a:r>
              <a:rPr lang="en-US" sz="3200" dirty="0"/>
              <a:t>Also known as Exchanges</a:t>
            </a:r>
          </a:p>
          <a:p>
            <a:pPr lvl="0"/>
            <a:r>
              <a:rPr lang="en-US" sz="3200" dirty="0"/>
              <a:t>Small Business Health Options Program (SHOP)</a:t>
            </a:r>
          </a:p>
          <a:p>
            <a:pPr lvl="1"/>
            <a:r>
              <a:rPr lang="en-US" sz="2800" dirty="0"/>
              <a:t>Marketplace for small employers</a:t>
            </a:r>
          </a:p>
          <a:p>
            <a:pPr lvl="1"/>
            <a:r>
              <a:rPr lang="en-US" sz="2800" dirty="0"/>
              <a:t>Provides coverage for their employees </a:t>
            </a:r>
          </a:p>
        </p:txBody>
      </p:sp>
      <p:sp>
        <p:nvSpPr>
          <p:cNvPr id="6" name="Date Placeholder 3"/>
          <p:cNvSpPr>
            <a:spLocks noGrp="1"/>
          </p:cNvSpPr>
          <p:nvPr>
            <p:ph type="dt" sz="half" idx="2"/>
          </p:nvPr>
        </p:nvSpPr>
        <p:spPr>
          <a:prstGeom prst="rect">
            <a:avLst/>
          </a:prstGeom>
        </p:spPr>
        <p:txBody>
          <a:bodyPr/>
          <a:lstStyle/>
          <a:p>
            <a:r>
              <a:rPr lang="en-US" sz="1200" smtClean="0"/>
              <a:t>March 2016</a:t>
            </a:r>
            <a:endParaRPr lang="en-US" sz="1200" dirty="0"/>
          </a:p>
        </p:txBody>
      </p:sp>
      <p:sp>
        <p:nvSpPr>
          <p:cNvPr id="10"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latin typeface="+mj-lt"/>
              </a:rPr>
              <a:t>Marketplace 101</a:t>
            </a:r>
            <a:endParaRPr lang="en-US" dirty="0">
              <a:solidFill>
                <a:prstClr val="black"/>
              </a:solidFill>
              <a:latin typeface="+mj-lt"/>
            </a:endParaRPr>
          </a:p>
        </p:txBody>
      </p:sp>
      <p:sp>
        <p:nvSpPr>
          <p:cNvPr id="8" name="Slide Number Placeholder 7"/>
          <p:cNvSpPr>
            <a:spLocks noGrp="1"/>
          </p:cNvSpPr>
          <p:nvPr>
            <p:ph type="sldNum" sz="quarter" idx="4"/>
          </p:nvPr>
        </p:nvSpPr>
        <p:spPr/>
        <p:txBody>
          <a:bodyPr/>
          <a:lstStyle/>
          <a:p>
            <a:pPr algn="r"/>
            <a:fld id="{4C7DC1E6-81B2-456F-AAD5-518541D82B07}" type="slidenum">
              <a:rPr lang="en-US" smtClean="0"/>
              <a:pPr algn="r"/>
              <a:t>3</a:t>
            </a:fld>
            <a:endParaRPr lang="en-US" dirty="0"/>
          </a:p>
        </p:txBody>
      </p:sp>
      <p:sp>
        <p:nvSpPr>
          <p:cNvPr id="5" name="Title 4"/>
          <p:cNvSpPr>
            <a:spLocks noGrp="1"/>
          </p:cNvSpPr>
          <p:nvPr>
            <p:ph type="title"/>
          </p:nvPr>
        </p:nvSpPr>
        <p:spPr/>
        <p:txBody>
          <a:bodyPr>
            <a:normAutofit/>
          </a:bodyPr>
          <a:lstStyle/>
          <a:p>
            <a:r>
              <a:rPr lang="en-US" dirty="0" smtClean="0"/>
              <a:t>What are Health Insurance Marketplaces?</a:t>
            </a:r>
            <a:endParaRPr lang="en-US" dirty="0"/>
          </a:p>
        </p:txBody>
      </p:sp>
    </p:spTree>
    <p:extLst>
      <p:ext uri="{BB962C8B-B14F-4D97-AF65-F5344CB8AC3E}">
        <p14:creationId xmlns:p14="http://schemas.microsoft.com/office/powerpoint/2010/main" val="1609515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Marketplace Call Center</a:t>
            </a:r>
            <a:endParaRPr lang="en-US" sz="4000" dirty="0"/>
          </a:p>
        </p:txBody>
      </p:sp>
      <p:sp>
        <p:nvSpPr>
          <p:cNvPr id="2" name="Content Placeholder 1"/>
          <p:cNvSpPr>
            <a:spLocks noGrp="1"/>
          </p:cNvSpPr>
          <p:nvPr>
            <p:ph idx="1"/>
          </p:nvPr>
        </p:nvSpPr>
        <p:spPr/>
        <p:txBody>
          <a:bodyPr>
            <a:normAutofit fontScale="92500"/>
          </a:bodyPr>
          <a:lstStyle/>
          <a:p>
            <a:pPr>
              <a:spcBef>
                <a:spcPts val="600"/>
              </a:spcBef>
            </a:pPr>
            <a:r>
              <a:rPr lang="en-US" sz="3200" dirty="0" smtClean="0"/>
              <a:t>Services consumers in Federally-facilitated</a:t>
            </a:r>
          </a:p>
          <a:p>
            <a:pPr marL="0" indent="0">
              <a:spcBef>
                <a:spcPts val="600"/>
              </a:spcBef>
              <a:buNone/>
            </a:pPr>
            <a:r>
              <a:rPr lang="en-US" sz="3200" dirty="0" smtClean="0"/>
              <a:t>    and State-Partnership Marketplaces</a:t>
            </a:r>
          </a:p>
          <a:p>
            <a:pPr lvl="1">
              <a:spcBef>
                <a:spcPts val="600"/>
              </a:spcBef>
            </a:pPr>
            <a:r>
              <a:rPr lang="en-US" sz="2800" dirty="0" smtClean="0"/>
              <a:t>1-800-318-2596 (TTY 1-855-889-4325)</a:t>
            </a:r>
          </a:p>
          <a:p>
            <a:pPr marL="303213">
              <a:spcBef>
                <a:spcPts val="600"/>
              </a:spcBef>
            </a:pPr>
            <a:r>
              <a:rPr lang="en-US" sz="3200" spc="-20" dirty="0" smtClean="0"/>
              <a:t>Customer service representatives available 24/7</a:t>
            </a:r>
          </a:p>
          <a:p>
            <a:pPr marL="303213">
              <a:spcBef>
                <a:spcPts val="600"/>
              </a:spcBef>
            </a:pPr>
            <a:r>
              <a:rPr lang="en-US" sz="3200" dirty="0" smtClean="0"/>
              <a:t>Help with eligibility, enrollment, and referrals</a:t>
            </a:r>
          </a:p>
          <a:p>
            <a:pPr marL="303213">
              <a:spcBef>
                <a:spcPts val="600"/>
              </a:spcBef>
            </a:pPr>
            <a:r>
              <a:rPr lang="en-US" sz="3200" dirty="0" smtClean="0"/>
              <a:t>Assistance in English </a:t>
            </a:r>
            <a:r>
              <a:rPr lang="en-US" sz="3200" dirty="0"/>
              <a:t>and </a:t>
            </a:r>
            <a:r>
              <a:rPr lang="en-US" sz="3200" dirty="0" smtClean="0"/>
              <a:t>Spanish</a:t>
            </a:r>
          </a:p>
          <a:p>
            <a:pPr lvl="1" indent="-346075">
              <a:spcBef>
                <a:spcPts val="600"/>
              </a:spcBef>
            </a:pPr>
            <a:r>
              <a:rPr lang="en-US" sz="2800" dirty="0" smtClean="0"/>
              <a:t>Oral interpretations for 240+ </a:t>
            </a:r>
            <a:r>
              <a:rPr lang="en-US" sz="2800" dirty="0"/>
              <a:t>additional </a:t>
            </a:r>
            <a:r>
              <a:rPr lang="en-US" sz="2800" dirty="0" smtClean="0"/>
              <a:t>languages</a:t>
            </a:r>
          </a:p>
          <a:p>
            <a:pPr indent="-346075">
              <a:spcBef>
                <a:spcPts val="600"/>
              </a:spcBef>
            </a:pPr>
            <a:r>
              <a:rPr lang="en-US" sz="3200" dirty="0" smtClean="0"/>
              <a:t>State-based Marketplaces have own Call Centers </a:t>
            </a:r>
            <a:endParaRPr lang="en-US" sz="3200" dirty="0"/>
          </a:p>
        </p:txBody>
      </p:sp>
      <p:pic>
        <p:nvPicPr>
          <p:cNvPr id="7" name="Picture 2" descr="Photo of a customer service representative with a head set" title="photo of wo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7772400" y="1371600"/>
            <a:ext cx="1027938" cy="1525385"/>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30</a:t>
            </a:fld>
            <a:endParaRPr lang="en-US" sz="1200" dirty="0">
              <a:solidFill>
                <a:schemeClr val="tx1"/>
              </a:solidFill>
              <a:latin typeface="+mj-lt"/>
            </a:endParaRPr>
          </a:p>
        </p:txBody>
      </p:sp>
    </p:spTree>
    <p:extLst>
      <p:ext uri="{BB962C8B-B14F-4D97-AF65-F5344CB8AC3E}">
        <p14:creationId xmlns:p14="http://schemas.microsoft.com/office/powerpoint/2010/main" val="209235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questions about SHOP </a:t>
            </a:r>
          </a:p>
          <a:p>
            <a:pPr lvl="1"/>
            <a:r>
              <a:rPr lang="en-US" dirty="0" smtClean="0"/>
              <a:t>1-800-706-7893 </a:t>
            </a:r>
            <a:r>
              <a:rPr lang="en-US" dirty="0"/>
              <a:t>(</a:t>
            </a:r>
            <a:r>
              <a:rPr lang="en-US" dirty="0" smtClean="0"/>
              <a:t>TTY 711)</a:t>
            </a:r>
          </a:p>
          <a:p>
            <a:pPr marL="303213"/>
            <a:r>
              <a:rPr lang="en-US" spc="-20" dirty="0" smtClean="0"/>
              <a:t>Customer service representatives available Monday – Friday from 9 a.m. to 7 p.m. ET </a:t>
            </a:r>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31</a:t>
            </a:fld>
            <a:endParaRPr lang="en-US" sz="1200" dirty="0">
              <a:solidFill>
                <a:schemeClr val="tx1"/>
              </a:solidFill>
              <a:latin typeface="+mj-lt"/>
            </a:endParaRPr>
          </a:p>
        </p:txBody>
      </p:sp>
      <p:sp>
        <p:nvSpPr>
          <p:cNvPr id="3" name="Title 2"/>
          <p:cNvSpPr>
            <a:spLocks noGrp="1"/>
          </p:cNvSpPr>
          <p:nvPr>
            <p:ph type="title"/>
          </p:nvPr>
        </p:nvSpPr>
        <p:spPr/>
        <p:txBody>
          <a:bodyPr>
            <a:normAutofit fontScale="90000"/>
          </a:bodyPr>
          <a:lstStyle/>
          <a:p>
            <a:r>
              <a:rPr lang="en-US" dirty="0" smtClean="0"/>
              <a:t>Small Business Health Options Program (SHOP)</a:t>
            </a:r>
            <a:br>
              <a:rPr lang="en-US" dirty="0" smtClean="0"/>
            </a:br>
            <a:r>
              <a:rPr lang="en-US" dirty="0" smtClean="0"/>
              <a:t>Call Center</a:t>
            </a:r>
            <a:endParaRPr lang="en-US" sz="4000" dirty="0"/>
          </a:p>
        </p:txBody>
      </p:sp>
    </p:spTree>
    <p:extLst>
      <p:ext uri="{BB962C8B-B14F-4D97-AF65-F5344CB8AC3E}">
        <p14:creationId xmlns:p14="http://schemas.microsoft.com/office/powerpoint/2010/main" val="367024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968875"/>
          </a:xfrm>
        </p:spPr>
        <p:txBody>
          <a:bodyPr>
            <a:normAutofit/>
          </a:bodyPr>
          <a:lstStyle/>
          <a:p>
            <a:pPr>
              <a:lnSpc>
                <a:spcPct val="110000"/>
              </a:lnSpc>
              <a:buFont typeface="Wingdings" panose="05000000000000000000" pitchFamily="2" charset="2"/>
              <a:buChar char="§"/>
            </a:pPr>
            <a:r>
              <a:rPr lang="en-US" sz="2600" dirty="0" smtClean="0">
                <a:latin typeface="+mj-lt"/>
              </a:rPr>
              <a:t>Medicare isn’t part of a Marketplace</a:t>
            </a:r>
          </a:p>
          <a:p>
            <a:pPr>
              <a:lnSpc>
                <a:spcPct val="110000"/>
              </a:lnSpc>
              <a:buFont typeface="Wingdings" panose="05000000000000000000" pitchFamily="2" charset="2"/>
              <a:buChar char="§"/>
            </a:pPr>
            <a:r>
              <a:rPr lang="en-US" sz="2600" dirty="0" smtClean="0">
                <a:latin typeface="+mj-lt"/>
              </a:rPr>
              <a:t>If you have Medicare, you don’t need to do anything related to the Marketplaces</a:t>
            </a:r>
          </a:p>
          <a:p>
            <a:pPr lvl="1">
              <a:lnSpc>
                <a:spcPct val="110000"/>
              </a:lnSpc>
              <a:buFont typeface="Arial" panose="020B0604020202020204" pitchFamily="34" charset="0"/>
              <a:buChar char="•"/>
            </a:pPr>
            <a:r>
              <a:rPr lang="en-US" sz="2400" dirty="0" smtClean="0">
                <a:latin typeface="+mj-lt"/>
              </a:rPr>
              <a:t>Your benefits don’t change because of the Marketplaces</a:t>
            </a:r>
          </a:p>
          <a:p>
            <a:pPr lvl="1">
              <a:lnSpc>
                <a:spcPct val="110000"/>
              </a:lnSpc>
              <a:buFont typeface="Arial" panose="020B0604020202020204" pitchFamily="34" charset="0"/>
              <a:buChar char="•"/>
            </a:pPr>
            <a:r>
              <a:rPr lang="en-US" sz="2400" dirty="0" smtClean="0"/>
              <a:t>It’s illegal t</a:t>
            </a:r>
            <a:r>
              <a:rPr lang="en-US" sz="2400" dirty="0" smtClean="0">
                <a:latin typeface="+mj-lt"/>
              </a:rPr>
              <a:t>o sell you a Marketplace plan</a:t>
            </a:r>
          </a:p>
          <a:p>
            <a:pPr lvl="2">
              <a:lnSpc>
                <a:spcPct val="110000"/>
              </a:lnSpc>
              <a:buSzPct val="50000"/>
              <a:buFont typeface="Wingdings" panose="05000000000000000000" pitchFamily="2" charset="2"/>
              <a:buChar char="q"/>
            </a:pPr>
            <a:r>
              <a:rPr lang="en-US" sz="2200" dirty="0" smtClean="0">
                <a:latin typeface="+mj-lt"/>
              </a:rPr>
              <a:t>Except an employer through the Small Business Health Options Program (SHOP) if you’re an active worker or dependent of an active worker</a:t>
            </a:r>
          </a:p>
          <a:p>
            <a:pPr lvl="3">
              <a:lnSpc>
                <a:spcPct val="110000"/>
              </a:lnSpc>
              <a:spcBef>
                <a:spcPts val="600"/>
              </a:spcBef>
            </a:pPr>
            <a:r>
              <a:rPr lang="en-US" sz="2200" dirty="0" smtClean="0">
                <a:latin typeface="+mj-lt"/>
              </a:rPr>
              <a:t>The SHOP employer coverage may pay first </a:t>
            </a:r>
          </a:p>
          <a:p>
            <a:pPr lvl="3">
              <a:lnSpc>
                <a:spcPct val="110000"/>
              </a:lnSpc>
              <a:spcBef>
                <a:spcPts val="600"/>
              </a:spcBef>
            </a:pPr>
            <a:r>
              <a:rPr lang="en-US" sz="2200" dirty="0" smtClean="0">
                <a:latin typeface="+mj-lt"/>
              </a:rPr>
              <a:t>No late enrollment penalty if you delay Medicare</a:t>
            </a:r>
          </a:p>
          <a:p>
            <a:pPr lvl="3">
              <a:lnSpc>
                <a:spcPct val="110000"/>
              </a:lnSpc>
              <a:spcBef>
                <a:spcPts val="600"/>
              </a:spcBef>
            </a:pPr>
            <a:r>
              <a:rPr lang="en-US" sz="2200" dirty="0" smtClean="0">
                <a:latin typeface="+mj-lt"/>
              </a:rPr>
              <a:t>Doesn’t include COBRA coverage</a:t>
            </a:r>
          </a:p>
          <a:p>
            <a:pPr>
              <a:buSzPct val="100000"/>
              <a:buFont typeface="Wingdings" panose="05000000000000000000" pitchFamily="2" charset="2"/>
              <a:buChar char="§"/>
            </a:pPr>
            <a:endParaRPr lang="en-US" sz="2000" dirty="0" smtClean="0"/>
          </a:p>
          <a:p>
            <a:pPr lvl="1"/>
            <a:endParaRPr lang="en-US" sz="2400" dirty="0" smtClean="0"/>
          </a:p>
          <a:p>
            <a:endParaRPr lang="en-US" dirty="0"/>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32</a:t>
            </a:fld>
            <a:endParaRPr lang="en-US" sz="1200" dirty="0">
              <a:solidFill>
                <a:schemeClr val="tx1"/>
              </a:solidFill>
              <a:latin typeface="+mj-lt"/>
            </a:endParaRPr>
          </a:p>
        </p:txBody>
      </p:sp>
      <p:sp>
        <p:nvSpPr>
          <p:cNvPr id="4" name="Title 3"/>
          <p:cNvSpPr>
            <a:spLocks noGrp="1"/>
          </p:cNvSpPr>
          <p:nvPr>
            <p:ph type="title"/>
          </p:nvPr>
        </p:nvSpPr>
        <p:spPr/>
        <p:txBody>
          <a:bodyPr>
            <a:normAutofit/>
          </a:bodyPr>
          <a:lstStyle/>
          <a:p>
            <a:r>
              <a:rPr lang="en-US" sz="3600" dirty="0" smtClean="0"/>
              <a:t>Marketplaces and People with Medicare</a:t>
            </a:r>
            <a:endParaRPr lang="en-US" sz="3600" dirty="0"/>
          </a:p>
        </p:txBody>
      </p:sp>
    </p:spTree>
    <p:extLst>
      <p:ext uri="{BB962C8B-B14F-4D97-AF65-F5344CB8AC3E}">
        <p14:creationId xmlns:p14="http://schemas.microsoft.com/office/powerpoint/2010/main" val="3120693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From Coverage to Care</a:t>
            </a:r>
            <a:endParaRPr lang="en-US" sz="4000" dirty="0"/>
          </a:p>
        </p:txBody>
      </p:sp>
      <p:sp>
        <p:nvSpPr>
          <p:cNvPr id="11" name="TextBox 10"/>
          <p:cNvSpPr txBox="1"/>
          <p:nvPr/>
        </p:nvSpPr>
        <p:spPr>
          <a:xfrm>
            <a:off x="1613481" y="1312961"/>
            <a:ext cx="7300701" cy="1015663"/>
          </a:xfrm>
          <a:prstGeom prst="rect">
            <a:avLst/>
          </a:prstGeom>
          <a:noFill/>
        </p:spPr>
        <p:txBody>
          <a:bodyPr wrap="square" rtlCol="0">
            <a:spAutoFit/>
          </a:bodyPr>
          <a:lstStyle/>
          <a:p>
            <a:pPr algn="ctr"/>
            <a:r>
              <a:rPr lang="en-US" sz="2000" b="1" dirty="0" smtClean="0">
                <a:latin typeface="+mj-lt"/>
              </a:rPr>
              <a:t>Written materials available in English, Spanish, Korean, Chinese, Vietnamese, Haitian, Creole, Arabic, and Russian. There is also a Tribal version. </a:t>
            </a:r>
            <a:endParaRPr lang="en-US" sz="2000" b="1" dirty="0">
              <a:latin typeface="+mj-lt"/>
            </a:endParaRPr>
          </a:p>
        </p:txBody>
      </p:sp>
      <p:sp>
        <p:nvSpPr>
          <p:cNvPr id="12" name="TextBox 11"/>
          <p:cNvSpPr txBox="1"/>
          <p:nvPr/>
        </p:nvSpPr>
        <p:spPr>
          <a:xfrm>
            <a:off x="1828343" y="2353210"/>
            <a:ext cx="7315657" cy="369332"/>
          </a:xfrm>
          <a:prstGeom prst="rect">
            <a:avLst/>
          </a:prstGeom>
          <a:noFill/>
        </p:spPr>
        <p:txBody>
          <a:bodyPr wrap="none" rtlCol="0">
            <a:spAutoFit/>
          </a:bodyPr>
          <a:lstStyle/>
          <a:p>
            <a:r>
              <a:rPr lang="en-US" dirty="0" smtClean="0">
                <a:latin typeface="+mj-lt"/>
                <a:hlinkClick r:id="rId3"/>
              </a:rPr>
              <a:t>Marketplace.cms.gov/technical-assistance-resources/c2c.html#Resources</a:t>
            </a:r>
            <a:r>
              <a:rPr lang="en-US" dirty="0" smtClean="0">
                <a:latin typeface="+mj-lt"/>
              </a:rPr>
              <a:t> </a:t>
            </a:r>
            <a:endParaRPr lang="en-US" dirty="0">
              <a:latin typeface="+mj-lt"/>
            </a:endParaRPr>
          </a:p>
        </p:txBody>
      </p:sp>
      <p:pic>
        <p:nvPicPr>
          <p:cNvPr id="2" name="Picture 2" title="mage of From Coverage to Care Enrollment Toolkit"/>
          <p:cNvPicPr>
            <a:picLocks noChangeAspect="1" noChangeArrowheads="1"/>
          </p:cNvPicPr>
          <p:nvPr/>
        </p:nvPicPr>
        <p:blipFill rotWithShape="1">
          <a:blip r:embed="rId4">
            <a:extLst>
              <a:ext uri="{28A0092B-C50C-407E-A947-70E740481C1C}">
                <a14:useLocalDpi xmlns:a14="http://schemas.microsoft.com/office/drawing/2010/main" val="0"/>
              </a:ext>
            </a:extLst>
          </a:blip>
          <a:srcRect l="37500" t="15632" r="39701" b="28506"/>
          <a:stretch/>
        </p:blipFill>
        <p:spPr bwMode="auto">
          <a:xfrm>
            <a:off x="10511" y="1303675"/>
            <a:ext cx="1708502" cy="235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Graphic showing samples of written Coverage to Care brochure&#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762" y="3038260"/>
            <a:ext cx="1497438" cy="23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Graphic showing samples of written Coverage to Care materials and videos that are available in English and Spanish.&#10;&#10;Includes URL Marketplace.cms.gov/c2c" title="Graphic showing samples of written Coverage to Care materials and videos that are available in English and Span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4876" y="3038261"/>
            <a:ext cx="7337425" cy="33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8264" y="5607982"/>
            <a:ext cx="3318536" cy="400110"/>
          </a:xfrm>
          <a:prstGeom prst="rect">
            <a:avLst/>
          </a:prstGeom>
          <a:noFill/>
        </p:spPr>
        <p:txBody>
          <a:bodyPr wrap="none" rtlCol="0">
            <a:spAutoFit/>
          </a:bodyPr>
          <a:lstStyle/>
          <a:p>
            <a:pPr algn="ctr"/>
            <a:r>
              <a:rPr lang="en-US" sz="2000" b="1" dirty="0" smtClean="0">
                <a:latin typeface="+mj-lt"/>
                <a:ea typeface="+mj-ea"/>
                <a:cs typeface="+mj-cs"/>
              </a:rPr>
              <a:t>Videos in English and Spanish</a:t>
            </a:r>
            <a:endParaRPr lang="en-US" sz="2000" b="1" dirty="0">
              <a:latin typeface="+mj-lt"/>
              <a:ea typeface="+mj-ea"/>
              <a:cs typeface="+mj-cs"/>
            </a:endParaRPr>
          </a:p>
        </p:txBody>
      </p:sp>
      <p:sp>
        <p:nvSpPr>
          <p:cNvPr id="13" name="Date Placeholder 3"/>
          <p:cNvSpPr>
            <a:spLocks noGrp="1"/>
          </p:cNvSpPr>
          <p:nvPr>
            <p:ph type="dt" sz="half" idx="2"/>
          </p:nvPr>
        </p:nvSpPr>
        <p:spPr>
          <a:prstGeom prst="rect">
            <a:avLst/>
          </a:prstGeom>
        </p:spPr>
        <p:txBody>
          <a:bodyPr/>
          <a:lstStyle/>
          <a:p>
            <a:r>
              <a:rPr lang="en-US" smtClean="0">
                <a:latin typeface="+mj-lt"/>
              </a:rPr>
              <a:t>March 2016</a:t>
            </a:r>
            <a:endParaRPr lang="en-US" dirty="0">
              <a:latin typeface="+mj-lt"/>
            </a:endParaRPr>
          </a:p>
        </p:txBody>
      </p:sp>
      <p:sp>
        <p:nvSpPr>
          <p:cNvPr id="16"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smtClean="0">
                <a:latin typeface="+mj-lt"/>
              </a:rPr>
              <a:t>Marketplace 101</a:t>
            </a:r>
            <a:endParaRPr lang="en-US" dirty="0">
              <a:latin typeface="+mj-lt"/>
            </a:endParaRPr>
          </a:p>
        </p:txBody>
      </p:sp>
      <p:sp>
        <p:nvSpPr>
          <p:cNvPr id="18" name="Slide Number Placeholder 7"/>
          <p:cNvSpPr>
            <a:spLocks noGrp="1"/>
          </p:cNvSpPr>
          <p:nvPr>
            <p:ph type="sldNum" sz="quarter" idx="4"/>
          </p:nvPr>
        </p:nvSpPr>
        <p:spPr/>
        <p:txBody>
          <a:bodyPr/>
          <a:lstStyle/>
          <a:p>
            <a:fld id="{4C7DC1E6-81B2-456F-AAD5-518541D82B07}" type="slidenum">
              <a:rPr lang="en-US" smtClean="0">
                <a:latin typeface="+mj-lt"/>
              </a:rPr>
              <a:pPr/>
              <a:t>33</a:t>
            </a:fld>
            <a:endParaRPr lang="en-US" dirty="0">
              <a:latin typeface="+mj-lt"/>
            </a:endParaRPr>
          </a:p>
        </p:txBody>
      </p:sp>
    </p:spTree>
    <p:extLst>
      <p:ext uri="{BB962C8B-B14F-4D97-AF65-F5344CB8AC3E}">
        <p14:creationId xmlns:p14="http://schemas.microsoft.com/office/powerpoint/2010/main" val="2976614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Marketplace.cms.gov</a:t>
            </a:r>
            <a:endParaRPr lang="en-US" dirty="0"/>
          </a:p>
        </p:txBody>
      </p:sp>
      <p:pic>
        <p:nvPicPr>
          <p:cNvPr id="2" name="Picture 1" descr="Graphic of Marketplace.cms.gov webpage" title="Graphic of Marketplace.cms.gov webpage"/>
          <p:cNvPicPr>
            <a:picLocks noChangeAspect="1"/>
          </p:cNvPicPr>
          <p:nvPr/>
        </p:nvPicPr>
        <p:blipFill rotWithShape="1">
          <a:blip r:embed="rId3"/>
          <a:srcRect l="21961" t="11974" r="23574" b="13026"/>
          <a:stretch/>
        </p:blipFill>
        <p:spPr>
          <a:xfrm>
            <a:off x="1371600" y="1229343"/>
            <a:ext cx="6743700" cy="5220929"/>
          </a:xfrm>
          <a:prstGeom prst="rect">
            <a:avLst/>
          </a:prstGeom>
        </p:spPr>
      </p:pic>
      <p:grpSp>
        <p:nvGrpSpPr>
          <p:cNvPr id="4" name="Group 3" descr="Screen grab of Marketplace.cms.gov webiste with Outreach and Education section highlighted" title="Screen grab of Marketplace.cms.gov webiste with Outreach and Education section highlighted"/>
          <p:cNvGrpSpPr/>
          <p:nvPr/>
        </p:nvGrpSpPr>
        <p:grpSpPr>
          <a:xfrm>
            <a:off x="152400" y="2787868"/>
            <a:ext cx="7300041" cy="2804516"/>
            <a:chOff x="240955" y="2825362"/>
            <a:chExt cx="4709430" cy="2076553"/>
          </a:xfrm>
        </p:grpSpPr>
        <p:sp>
          <p:nvSpPr>
            <p:cNvPr id="7" name="TextBox 6"/>
            <p:cNvSpPr txBox="1"/>
            <p:nvPr/>
          </p:nvSpPr>
          <p:spPr>
            <a:xfrm>
              <a:off x="240955" y="2825362"/>
              <a:ext cx="3517412" cy="524141"/>
            </a:xfrm>
            <a:prstGeom prst="rect">
              <a:avLst/>
            </a:prstGeom>
            <a:solidFill>
              <a:srgbClr val="3F6DA6"/>
            </a:solidFill>
            <a:ln>
              <a:solidFill>
                <a:prstClr val="black"/>
              </a:solidFill>
            </a:ln>
          </p:spPr>
          <p:txBody>
            <a:bodyPr wrap="square" rtlCol="0">
              <a:spAutoFit/>
            </a:bodyPr>
            <a:lstStyle/>
            <a:p>
              <a:r>
                <a:rPr lang="en-US" sz="2000" b="1" dirty="0">
                  <a:solidFill>
                    <a:schemeClr val="bg1"/>
                  </a:solidFill>
                  <a:latin typeface="+mj-lt"/>
                </a:rPr>
                <a:t>Get the latest resources to help people apply, enroll, and get </a:t>
              </a:r>
              <a:r>
                <a:rPr lang="en-US" sz="2000" b="1" dirty="0" smtClean="0">
                  <a:solidFill>
                    <a:schemeClr val="bg1"/>
                  </a:solidFill>
                  <a:latin typeface="+mj-lt"/>
                </a:rPr>
                <a:t>coverage at Marketplace.cms.gov</a:t>
              </a:r>
              <a:endParaRPr lang="en-US" sz="2000" b="1" dirty="0">
                <a:solidFill>
                  <a:schemeClr val="bg1"/>
                </a:solidFill>
                <a:latin typeface="+mj-lt"/>
              </a:endParaRPr>
            </a:p>
          </p:txBody>
        </p:sp>
        <p:sp>
          <p:nvSpPr>
            <p:cNvPr id="14" name="Oval 13" descr="circle around &quot;get training&quot; " title="circle"/>
            <p:cNvSpPr/>
            <p:nvPr/>
          </p:nvSpPr>
          <p:spPr>
            <a:xfrm>
              <a:off x="3534570" y="4291833"/>
              <a:ext cx="1415815" cy="610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2"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3"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34</a:t>
            </a:fld>
            <a:endParaRPr lang="en-US" sz="1200" dirty="0">
              <a:solidFill>
                <a:schemeClr val="tx1"/>
              </a:solidFill>
              <a:latin typeface="+mj-lt"/>
            </a:endParaRPr>
          </a:p>
        </p:txBody>
      </p:sp>
    </p:spTree>
    <p:extLst>
      <p:ext uri="{BB962C8B-B14F-4D97-AF65-F5344CB8AC3E}">
        <p14:creationId xmlns:p14="http://schemas.microsoft.com/office/powerpoint/2010/main" val="3415502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
            </a:r>
            <a:br>
              <a:rPr lang="en-US" sz="3600" dirty="0" smtClean="0"/>
            </a:br>
            <a:r>
              <a:rPr lang="en-US" sz="4000" dirty="0" smtClean="0"/>
              <a:t>Want More Information </a:t>
            </a:r>
            <a:br>
              <a:rPr lang="en-US" sz="4000" dirty="0" smtClean="0"/>
            </a:br>
            <a:r>
              <a:rPr lang="en-US" sz="4000" dirty="0" smtClean="0"/>
              <a:t>about the Marketplace?</a:t>
            </a:r>
            <a:br>
              <a:rPr lang="en-US" sz="4000" dirty="0" smtClean="0"/>
            </a:br>
            <a:endParaRPr lang="en-US" sz="3600" dirty="0"/>
          </a:p>
        </p:txBody>
      </p:sp>
      <p:pic>
        <p:nvPicPr>
          <p:cNvPr id="4098" name="Picture 2" title="graphic of social media for the Marketplace"/>
          <p:cNvPicPr>
            <a:picLocks noChangeAspect="1" noChangeArrowheads="1"/>
          </p:cNvPicPr>
          <p:nvPr/>
        </p:nvPicPr>
        <p:blipFill rotWithShape="1">
          <a:blip r:embed="rId3">
            <a:extLst>
              <a:ext uri="{28A0092B-C50C-407E-A947-70E740481C1C}">
                <a14:useLocalDpi xmlns:a14="http://schemas.microsoft.com/office/drawing/2010/main" val="0"/>
              </a:ext>
            </a:extLst>
          </a:blip>
          <a:srcRect l="5560" t="49059" r="28750" b="36093"/>
          <a:stretch/>
        </p:blipFill>
        <p:spPr bwMode="auto">
          <a:xfrm>
            <a:off x="0" y="1186541"/>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81000" y="2057400"/>
            <a:ext cx="8382000" cy="4191000"/>
          </a:xfrm>
        </p:spPr>
        <p:txBody>
          <a:bodyPr>
            <a:normAutofit fontScale="85000" lnSpcReduction="20000"/>
          </a:bodyPr>
          <a:lstStyle/>
          <a:p>
            <a:pPr>
              <a:lnSpc>
                <a:spcPct val="120000"/>
              </a:lnSpc>
            </a:pPr>
            <a:r>
              <a:rPr lang="en-US" dirty="0" smtClean="0">
                <a:hlinkClick r:id="rId4"/>
              </a:rPr>
              <a:t>Twitter@HealthCareGov</a:t>
            </a:r>
            <a:r>
              <a:rPr lang="en-US" dirty="0" smtClean="0"/>
              <a:t> </a:t>
            </a:r>
          </a:p>
          <a:p>
            <a:pPr>
              <a:lnSpc>
                <a:spcPct val="120000"/>
              </a:lnSpc>
            </a:pPr>
            <a:r>
              <a:rPr lang="en-US" dirty="0" smtClean="0">
                <a:hlinkClick r:id="rId5"/>
              </a:rPr>
              <a:t>Facebook.com/Healthcare.gov?_rdr=p</a:t>
            </a:r>
            <a:endParaRPr lang="en-US" dirty="0" smtClean="0"/>
          </a:p>
          <a:p>
            <a:pPr>
              <a:lnSpc>
                <a:spcPct val="120000"/>
              </a:lnSpc>
            </a:pPr>
            <a:r>
              <a:rPr lang="en-US" dirty="0" smtClean="0">
                <a:hlinkClick r:id="rId6"/>
              </a:rPr>
              <a:t>YouTube.com/playlist?list=PLaV7m2-zFKpgZDNCz7rZ3Xx7q2cDmpAm7</a:t>
            </a:r>
            <a:r>
              <a:rPr lang="en-US" dirty="0" smtClean="0"/>
              <a:t> </a:t>
            </a:r>
          </a:p>
          <a:p>
            <a:pPr>
              <a:lnSpc>
                <a:spcPct val="120000"/>
              </a:lnSpc>
              <a:spcBef>
                <a:spcPts val="600"/>
              </a:spcBef>
            </a:pPr>
            <a:r>
              <a:rPr lang="en-US" dirty="0" smtClean="0"/>
              <a:t>Sign up to get email and text alerts at HealthCare.gov/subscribe</a:t>
            </a:r>
          </a:p>
          <a:p>
            <a:pPr lvl="1">
              <a:lnSpc>
                <a:spcPct val="120000"/>
              </a:lnSpc>
              <a:spcBef>
                <a:spcPts val="600"/>
              </a:spcBef>
            </a:pPr>
            <a:r>
              <a:rPr lang="en-US" dirty="0" smtClean="0"/>
              <a:t>CuidadoDeSalud.gov for Spanish</a:t>
            </a:r>
          </a:p>
          <a:p>
            <a:pPr>
              <a:lnSpc>
                <a:spcPct val="120000"/>
              </a:lnSpc>
              <a:spcBef>
                <a:spcPts val="600"/>
              </a:spcBef>
            </a:pPr>
            <a:r>
              <a:rPr lang="en-US" dirty="0" smtClean="0"/>
              <a:t>Updates and resources for organizations are available at Marketplace.cms.gov</a:t>
            </a:r>
          </a:p>
          <a:p>
            <a:pPr lvl="1"/>
            <a:endParaRPr lang="en-US" dirty="0"/>
          </a:p>
        </p:txBody>
      </p:sp>
      <p:sp>
        <p:nvSpPr>
          <p:cNvPr id="5" name="Date Placeholder 4"/>
          <p:cNvSpPr>
            <a:spLocks noGrp="1"/>
          </p:cNvSpPr>
          <p:nvPr>
            <p:ph type="dt" sz="half" idx="2"/>
          </p:nvPr>
        </p:nvSpPr>
        <p:spPr/>
        <p:txBody>
          <a:bodyPr/>
          <a:lstStyle/>
          <a:p>
            <a:r>
              <a:rPr lang="en-US" smtClean="0">
                <a:solidFill>
                  <a:prstClr val="black"/>
                </a:solidFill>
              </a:rPr>
              <a:t>March 2016</a:t>
            </a:r>
            <a:endParaRPr lang="en-US" dirty="0">
              <a:solidFill>
                <a:prstClr val="black"/>
              </a:solidFill>
            </a:endParaRPr>
          </a:p>
        </p:txBody>
      </p:sp>
      <p:sp>
        <p:nvSpPr>
          <p:cNvPr id="9" name="Footer Placeholder 4"/>
          <p:cNvSpPr>
            <a:spLocks noGrp="1"/>
          </p:cNvSpPr>
          <p:nvPr>
            <p:ph type="ftr" sz="quarter" idx="3"/>
          </p:nvPr>
        </p:nvSpPr>
        <p:spPr>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101</a:t>
            </a:r>
            <a:endParaRPr lang="en-US" dirty="0">
              <a:solidFill>
                <a:prstClr val="black"/>
              </a:solidFill>
            </a:endParaRPr>
          </a:p>
        </p:txBody>
      </p:sp>
      <p:sp>
        <p:nvSpPr>
          <p:cNvPr id="8" name="Slide Number Placeholder 7"/>
          <p:cNvSpPr>
            <a:spLocks noGrp="1"/>
          </p:cNvSpPr>
          <p:nvPr>
            <p:ph type="sldNum" sz="quarter" idx="4"/>
          </p:nvPr>
        </p:nvSpPr>
        <p:spPr/>
        <p:txBody>
          <a:bodyPr/>
          <a:lstStyle/>
          <a:p>
            <a:fld id="{4C7DC1E6-81B2-456F-AAD5-518541D82B0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88721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968875"/>
          </a:xfrm>
        </p:spPr>
        <p:txBody>
          <a:bodyPr>
            <a:normAutofit fontScale="92500" lnSpcReduction="10000"/>
          </a:bodyPr>
          <a:lstStyle/>
          <a:p>
            <a:pPr>
              <a:lnSpc>
                <a:spcPct val="110000"/>
              </a:lnSpc>
              <a:spcBef>
                <a:spcPts val="600"/>
              </a:spcBef>
            </a:pPr>
            <a:r>
              <a:rPr lang="en-US" sz="2400" dirty="0" smtClean="0"/>
              <a:t>A Marketplace </a:t>
            </a:r>
            <a:r>
              <a:rPr lang="en-US" sz="2400" dirty="0"/>
              <a:t>is a </a:t>
            </a:r>
            <a:r>
              <a:rPr lang="en-US" sz="2400" dirty="0" smtClean="0"/>
              <a:t>way for qualified individuals and families to </a:t>
            </a:r>
            <a:r>
              <a:rPr lang="en-US" sz="2400" dirty="0"/>
              <a:t>find and buy health </a:t>
            </a:r>
            <a:r>
              <a:rPr lang="en-US" sz="2400" dirty="0" smtClean="0"/>
              <a:t>insurance</a:t>
            </a:r>
          </a:p>
          <a:p>
            <a:pPr lvl="1">
              <a:lnSpc>
                <a:spcPct val="110000"/>
              </a:lnSpc>
              <a:spcBef>
                <a:spcPts val="600"/>
              </a:spcBef>
            </a:pPr>
            <a:r>
              <a:rPr lang="en-US" sz="2400" dirty="0" smtClean="0"/>
              <a:t>You may enroll or change plans during a Special Enrollment Period if you have certain qualifying life events</a:t>
            </a:r>
            <a:endParaRPr lang="en-US" sz="2400" dirty="0"/>
          </a:p>
          <a:p>
            <a:pPr>
              <a:lnSpc>
                <a:spcPct val="110000"/>
              </a:lnSpc>
              <a:spcBef>
                <a:spcPts val="600"/>
              </a:spcBef>
            </a:pPr>
            <a:r>
              <a:rPr lang="en-US" sz="2400" dirty="0" smtClean="0"/>
              <a:t>Eligible small employers can cover their employees through the SHOP</a:t>
            </a:r>
            <a:endParaRPr lang="en-US" sz="2400" dirty="0"/>
          </a:p>
          <a:p>
            <a:pPr>
              <a:lnSpc>
                <a:spcPct val="110000"/>
              </a:lnSpc>
              <a:spcBef>
                <a:spcPts val="600"/>
              </a:spcBef>
            </a:pPr>
            <a:r>
              <a:rPr lang="en-US" sz="2400" dirty="0" smtClean="0"/>
              <a:t>States </a:t>
            </a:r>
            <a:r>
              <a:rPr lang="en-US" sz="2400" dirty="0"/>
              <a:t>have flexibility to establish their own </a:t>
            </a:r>
            <a:r>
              <a:rPr lang="en-US" sz="2400" dirty="0" smtClean="0"/>
              <a:t>Marketplace</a:t>
            </a:r>
            <a:endParaRPr lang="en-US" sz="2400" dirty="0"/>
          </a:p>
          <a:p>
            <a:pPr>
              <a:lnSpc>
                <a:spcPct val="110000"/>
              </a:lnSpc>
              <a:spcBef>
                <a:spcPts val="600"/>
              </a:spcBef>
            </a:pPr>
            <a:r>
              <a:rPr lang="en-US" sz="2400" dirty="0" smtClean="0"/>
              <a:t>Individuals and families may be eligible for lower costs on their monthly premiums and out-of-pocket costs</a:t>
            </a:r>
          </a:p>
          <a:p>
            <a:pPr>
              <a:lnSpc>
                <a:spcPct val="110000"/>
              </a:lnSpc>
              <a:spcBef>
                <a:spcPts val="600"/>
              </a:spcBef>
            </a:pPr>
            <a:r>
              <a:rPr lang="en-US" sz="2400" dirty="0" smtClean="0"/>
              <a:t>There </a:t>
            </a:r>
            <a:r>
              <a:rPr lang="en-US" sz="2400" dirty="0"/>
              <a:t>is </a:t>
            </a:r>
            <a:r>
              <a:rPr lang="en-US" sz="2400" dirty="0" smtClean="0"/>
              <a:t>help </a:t>
            </a:r>
            <a:r>
              <a:rPr lang="en-US" sz="2400" dirty="0"/>
              <a:t>available </a:t>
            </a:r>
            <a:endParaRPr lang="en-US" sz="2400" dirty="0" smtClean="0"/>
          </a:p>
          <a:p>
            <a:pPr>
              <a:lnSpc>
                <a:spcPct val="110000"/>
              </a:lnSpc>
              <a:spcBef>
                <a:spcPts val="600"/>
              </a:spcBef>
            </a:pPr>
            <a:r>
              <a:rPr lang="en-US" sz="2400" dirty="0" smtClean="0"/>
              <a:t>If a you don’t agree </a:t>
            </a:r>
            <a:r>
              <a:rPr lang="en-US" sz="2400" dirty="0"/>
              <a:t>with a decision made by </a:t>
            </a:r>
            <a:r>
              <a:rPr lang="en-US" sz="2400" dirty="0" smtClean="0"/>
              <a:t>a Marketplace, you may </a:t>
            </a:r>
            <a:r>
              <a:rPr lang="en-US" sz="2400" dirty="0"/>
              <a:t>be able to file an </a:t>
            </a:r>
            <a:r>
              <a:rPr lang="en-US" sz="2400" dirty="0" smtClean="0"/>
              <a:t>appeal</a:t>
            </a:r>
            <a:endParaRPr lang="en-US" sz="2400"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36</a:t>
            </a:fld>
            <a:endParaRPr lang="en-US" sz="1200" dirty="0">
              <a:solidFill>
                <a:schemeClr val="tx1"/>
              </a:solidFill>
              <a:latin typeface="+mj-lt"/>
            </a:endParaRPr>
          </a:p>
        </p:txBody>
      </p:sp>
      <p:sp>
        <p:nvSpPr>
          <p:cNvPr id="5" name="Title 4"/>
          <p:cNvSpPr>
            <a:spLocks noGrp="1"/>
          </p:cNvSpPr>
          <p:nvPr>
            <p:ph type="title"/>
          </p:nvPr>
        </p:nvSpPr>
        <p:spPr/>
        <p:txBody>
          <a:bodyPr>
            <a:normAutofit/>
          </a:bodyPr>
          <a:lstStyle/>
          <a:p>
            <a:r>
              <a:rPr lang="en-US" dirty="0" smtClean="0"/>
              <a:t>Key Points to Remember</a:t>
            </a:r>
            <a:endParaRPr lang="en-US" dirty="0"/>
          </a:p>
        </p:txBody>
      </p:sp>
    </p:spTree>
    <p:extLst>
      <p:ext uri="{BB962C8B-B14F-4D97-AF65-F5344CB8AC3E}">
        <p14:creationId xmlns:p14="http://schemas.microsoft.com/office/powerpoint/2010/main" val="157676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Calibri" pitchFamily="34" charset="0"/>
                <a:cs typeface="Calibri" pitchFamily="34" charset="0"/>
              </a:rPr>
              <a:t>It uses one process to determine eligibility for</a:t>
            </a:r>
          </a:p>
          <a:p>
            <a:pPr lvl="1"/>
            <a:r>
              <a:rPr lang="en-US" dirty="0">
                <a:latin typeface="Calibri" pitchFamily="34" charset="0"/>
                <a:cs typeface="Calibri" pitchFamily="34" charset="0"/>
              </a:rPr>
              <a:t>Q</a:t>
            </a:r>
            <a:r>
              <a:rPr lang="en-US" dirty="0" smtClean="0">
                <a:latin typeface="Calibri" pitchFamily="34" charset="0"/>
                <a:cs typeface="Calibri" pitchFamily="34" charset="0"/>
              </a:rPr>
              <a:t>ualified health plans through the Marketplaces</a:t>
            </a:r>
          </a:p>
          <a:p>
            <a:pPr lvl="2"/>
            <a:r>
              <a:rPr lang="en-US" dirty="0" smtClean="0">
                <a:latin typeface="Calibri" pitchFamily="34" charset="0"/>
                <a:cs typeface="Calibri" pitchFamily="34" charset="0"/>
              </a:rPr>
              <a:t>Premium tax credits to lower monthly premiums</a:t>
            </a:r>
          </a:p>
          <a:p>
            <a:pPr lvl="2"/>
            <a:r>
              <a:rPr lang="en-US" dirty="0" smtClean="0">
                <a:latin typeface="Calibri" pitchFamily="34" charset="0"/>
                <a:cs typeface="Calibri" pitchFamily="34" charset="0"/>
              </a:rPr>
              <a:t>Reduced cost sharing </a:t>
            </a:r>
          </a:p>
          <a:p>
            <a:pPr lvl="1"/>
            <a:r>
              <a:rPr lang="en-US" dirty="0" smtClean="0">
                <a:latin typeface="Calibri" pitchFamily="34" charset="0"/>
                <a:cs typeface="Calibri" pitchFamily="34" charset="0"/>
              </a:rPr>
              <a:t>Medicaid</a:t>
            </a:r>
          </a:p>
          <a:p>
            <a:pPr lvl="1"/>
            <a:r>
              <a:rPr lang="en-US" dirty="0" smtClean="0">
                <a:latin typeface="Calibri" pitchFamily="34" charset="0"/>
                <a:cs typeface="Calibri" pitchFamily="34" charset="0"/>
              </a:rPr>
              <a:t>Children’s Health Insurance Program (CHIP) </a:t>
            </a:r>
          </a:p>
          <a:p>
            <a:r>
              <a:rPr lang="en-US" dirty="0"/>
              <a:t>It offers choice of plans and levels of coverage</a:t>
            </a:r>
          </a:p>
          <a:p>
            <a:r>
              <a:rPr lang="en-US" dirty="0"/>
              <a:t>Insurance companies compete for business</a:t>
            </a:r>
          </a:p>
        </p:txBody>
      </p:sp>
      <p:sp>
        <p:nvSpPr>
          <p:cNvPr id="9"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1"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2"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4</a:t>
            </a:fld>
            <a:endParaRPr lang="en-US" sz="1200" dirty="0">
              <a:solidFill>
                <a:schemeClr val="tx1"/>
              </a:solidFill>
              <a:latin typeface="+mj-lt"/>
            </a:endParaRPr>
          </a:p>
        </p:txBody>
      </p:sp>
      <p:sp>
        <p:nvSpPr>
          <p:cNvPr id="3" name="Title 2"/>
          <p:cNvSpPr>
            <a:spLocks noGrp="1"/>
          </p:cNvSpPr>
          <p:nvPr>
            <p:ph type="title"/>
          </p:nvPr>
        </p:nvSpPr>
        <p:spPr/>
        <p:txBody>
          <a:bodyPr>
            <a:noAutofit/>
          </a:bodyPr>
          <a:lstStyle/>
          <a:p>
            <a:pPr algn="ctr"/>
            <a:r>
              <a:rPr lang="en-US" sz="3600" dirty="0" smtClean="0">
                <a:solidFill>
                  <a:schemeClr val="tx1"/>
                </a:solidFill>
                <a:effectLst/>
                <a:latin typeface="Calibri" pitchFamily="34" charset="0"/>
                <a:cs typeface="Calibri" pitchFamily="34" charset="0"/>
              </a:rPr>
              <a:t>How Health Insurance Marketplaces Work</a:t>
            </a:r>
            <a:endParaRPr lang="en-US" sz="3600" b="0" dirty="0">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val="300718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3600" dirty="0" smtClean="0">
                <a:effectLst/>
                <a:latin typeface="Calibri" pitchFamily="34" charset="0"/>
                <a:cs typeface="Calibri" pitchFamily="34" charset="0"/>
              </a:rPr>
              <a:t>Marketplace Establishment</a:t>
            </a:r>
            <a:endParaRPr lang="en-US" sz="3600" dirty="0">
              <a:effectLst/>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lvl="0"/>
            <a:r>
              <a:rPr lang="en-US" sz="3200" dirty="0"/>
              <a:t>Each state can decide to </a:t>
            </a:r>
          </a:p>
          <a:p>
            <a:pPr lvl="1"/>
            <a:r>
              <a:rPr lang="en-US" sz="2800" dirty="0"/>
              <a:t>Create and run a State-based Marketplace</a:t>
            </a:r>
          </a:p>
          <a:p>
            <a:pPr lvl="1"/>
            <a:r>
              <a:rPr lang="en-US" sz="2800" dirty="0"/>
              <a:t>Have a Marketplace operated by the federal </a:t>
            </a:r>
            <a:r>
              <a:rPr lang="en-US" sz="2800" dirty="0" smtClean="0"/>
              <a:t>government (Federally-Facilitated Marketplace)</a:t>
            </a:r>
            <a:endParaRPr lang="en-US" sz="2800" dirty="0"/>
          </a:p>
          <a:p>
            <a:pPr lvl="1"/>
            <a:r>
              <a:rPr lang="en-US" sz="2800" dirty="0"/>
              <a:t>Engage actively with the federal government in operating certain Marketplace </a:t>
            </a:r>
            <a:r>
              <a:rPr lang="en-US" sz="2800" dirty="0" smtClean="0"/>
              <a:t>functions (State-Partnership Marketplace)</a:t>
            </a:r>
            <a:r>
              <a:rPr lang="en-US" sz="1600" dirty="0"/>
              <a:t> </a:t>
            </a:r>
            <a:endParaRPr lang="en-US" sz="2800"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9" name="Footer Placeholder 2"/>
          <p:cNvSpPr>
            <a:spLocks noGrp="1"/>
          </p:cNvSpPr>
          <p:nvPr>
            <p:ph type="ftr" sz="quarter" idx="3"/>
          </p:nvPr>
        </p:nvSpPr>
        <p:spPr>
          <a:prstGeom prst="rect">
            <a:avLst/>
          </a:prstGeom>
        </p:spPr>
        <p:txBody>
          <a:bodyPr/>
          <a:lstStyle/>
          <a:p>
            <a:pPr algn="ctr"/>
            <a:r>
              <a:rPr lang="en-US" sz="1200" smtClean="0">
                <a:latin typeface="+mj-lt"/>
              </a:rPr>
              <a:t>Marketplace 101</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5</a:t>
            </a:fld>
            <a:endParaRPr lang="en-US" sz="1200" dirty="0">
              <a:solidFill>
                <a:schemeClr val="tx1"/>
              </a:solidFill>
              <a:latin typeface="+mj-lt"/>
            </a:endParaRPr>
          </a:p>
        </p:txBody>
      </p:sp>
    </p:spTree>
    <p:extLst>
      <p:ext uri="{BB962C8B-B14F-4D97-AF65-F5344CB8AC3E}">
        <p14:creationId xmlns:p14="http://schemas.microsoft.com/office/powerpoint/2010/main" val="193978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600"/>
              </a:spcBef>
            </a:pPr>
            <a:r>
              <a:rPr lang="en-US" dirty="0" smtClean="0">
                <a:latin typeface="Calibri" pitchFamily="34" charset="0"/>
                <a:cs typeface="Calibri" pitchFamily="34" charset="0"/>
              </a:rPr>
              <a:t>A QHP</a:t>
            </a:r>
          </a:p>
          <a:p>
            <a:pPr marL="685800" lvl="1">
              <a:spcBef>
                <a:spcPts val="600"/>
              </a:spcBef>
            </a:pPr>
            <a:r>
              <a:rPr lang="en-US" dirty="0" smtClean="0"/>
              <a:t>Is offered through the Marketplace by an issuer that is </a:t>
            </a:r>
            <a:r>
              <a:rPr lang="en-US" dirty="0"/>
              <a:t>licensed </a:t>
            </a:r>
            <a:r>
              <a:rPr lang="en-US" dirty="0" smtClean="0"/>
              <a:t>by the state and </a:t>
            </a:r>
            <a:r>
              <a:rPr lang="en-US" dirty="0"/>
              <a:t>in good </a:t>
            </a:r>
            <a:r>
              <a:rPr lang="en-US" dirty="0" smtClean="0"/>
              <a:t>standing</a:t>
            </a:r>
          </a:p>
          <a:p>
            <a:pPr marL="685800" lvl="1">
              <a:spcBef>
                <a:spcPts val="600"/>
              </a:spcBef>
            </a:pPr>
            <a:r>
              <a:rPr lang="en-US" dirty="0"/>
              <a:t>Covers </a:t>
            </a:r>
            <a:r>
              <a:rPr lang="en-US" dirty="0" smtClean="0"/>
              <a:t>essential health benefits</a:t>
            </a:r>
            <a:endParaRPr lang="en-US" dirty="0"/>
          </a:p>
          <a:p>
            <a:pPr marL="685800" lvl="1">
              <a:spcBef>
                <a:spcPts val="600"/>
              </a:spcBef>
            </a:pPr>
            <a:r>
              <a:rPr lang="en-US" dirty="0" smtClean="0"/>
              <a:t>Is offered by an issuer that offers </a:t>
            </a:r>
            <a:r>
              <a:rPr lang="en-US" dirty="0"/>
              <a:t>at least one plan </a:t>
            </a:r>
            <a:r>
              <a:rPr lang="en-US" dirty="0" smtClean="0"/>
              <a:t>at </a:t>
            </a:r>
            <a:r>
              <a:rPr lang="en-US" dirty="0"/>
              <a:t>the </a:t>
            </a:r>
            <a:r>
              <a:rPr lang="en-US" dirty="0" smtClean="0"/>
              <a:t>“Silver” and </a:t>
            </a:r>
            <a:r>
              <a:rPr lang="en-US" dirty="0"/>
              <a:t>one </a:t>
            </a:r>
            <a:r>
              <a:rPr lang="en-US" dirty="0" smtClean="0"/>
              <a:t>at </a:t>
            </a:r>
            <a:r>
              <a:rPr lang="en-US" dirty="0"/>
              <a:t>the </a:t>
            </a:r>
            <a:r>
              <a:rPr lang="en-US" dirty="0" smtClean="0"/>
              <a:t>“Gold” plan category of actuarial value</a:t>
            </a:r>
            <a:endParaRPr lang="en-US" dirty="0"/>
          </a:p>
          <a:p>
            <a:pPr marL="685800" lvl="1">
              <a:spcBef>
                <a:spcPts val="600"/>
              </a:spcBef>
            </a:pPr>
            <a:r>
              <a:rPr lang="en-US" dirty="0" smtClean="0"/>
              <a:t>Charges same premium whether offered </a:t>
            </a:r>
            <a:r>
              <a:rPr lang="en-US" dirty="0"/>
              <a:t>through </a:t>
            </a:r>
            <a:r>
              <a:rPr lang="en-US" dirty="0" smtClean="0"/>
              <a:t>a Marketplace </a:t>
            </a:r>
            <a:r>
              <a:rPr lang="en-US" dirty="0"/>
              <a:t>or </a:t>
            </a:r>
            <a:r>
              <a:rPr lang="en-US" dirty="0" smtClean="0"/>
              <a:t>outside a Marketplace</a:t>
            </a:r>
            <a:endParaRPr lang="en-US" dirty="0"/>
          </a:p>
        </p:txBody>
      </p:sp>
      <p:sp>
        <p:nvSpPr>
          <p:cNvPr id="8" name="Date Placeholder 1"/>
          <p:cNvSpPr>
            <a:spLocks noGrp="1"/>
          </p:cNvSpPr>
          <p:nvPr>
            <p:ph type="dt" sz="half" idx="2"/>
          </p:nvPr>
        </p:nvSpPr>
        <p:spPr>
          <a:prstGeom prst="rect">
            <a:avLst/>
          </a:prstGeom>
        </p:spPr>
        <p:txBody>
          <a:bodyPr/>
          <a:lstStyle/>
          <a:p>
            <a:r>
              <a:rPr lang="en-US" sz="1200" smtClean="0">
                <a:latin typeface="+mj-lt"/>
              </a:rPr>
              <a:t>March 2016</a:t>
            </a:r>
            <a:endParaRPr lang="en-US" sz="1200" dirty="0">
              <a:latin typeface="+mj-lt"/>
            </a:endParaRPr>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6</a:t>
            </a:fld>
            <a:endParaRPr lang="en-US" sz="1200" dirty="0">
              <a:solidFill>
                <a:schemeClr val="tx1"/>
              </a:solidFill>
              <a:latin typeface="+mj-lt"/>
            </a:endParaRPr>
          </a:p>
        </p:txBody>
      </p:sp>
      <p:sp>
        <p:nvSpPr>
          <p:cNvPr id="3" name="Title 2"/>
          <p:cNvSpPr>
            <a:spLocks noGrp="1"/>
          </p:cNvSpPr>
          <p:nvPr>
            <p:ph type="title"/>
          </p:nvPr>
        </p:nvSpPr>
        <p:spPr/>
        <p:txBody>
          <a:bodyPr>
            <a:normAutofit/>
          </a:bodyPr>
          <a:lstStyle/>
          <a:p>
            <a:r>
              <a:rPr lang="en-US" dirty="0" smtClean="0">
                <a:solidFill>
                  <a:schemeClr val="tx1"/>
                </a:solidFill>
                <a:latin typeface="Calibri" pitchFamily="34" charset="0"/>
                <a:cs typeface="Calibri" pitchFamily="34" charset="0"/>
              </a:rPr>
              <a:t>Qualified Health Plans (</a:t>
            </a:r>
            <a:r>
              <a:rPr lang="en-US" dirty="0" smtClean="0">
                <a:latin typeface="Calibri" pitchFamily="34" charset="0"/>
                <a:cs typeface="Calibri" pitchFamily="34" charset="0"/>
              </a:rPr>
              <a:t>QHPs</a:t>
            </a:r>
            <a:r>
              <a:rPr lang="en-US" dirty="0" smtClean="0">
                <a:solidFill>
                  <a:schemeClr val="tx1"/>
                </a:solidFill>
                <a:latin typeface="Calibri" pitchFamily="34" charset="0"/>
                <a:cs typeface="Calibri" pitchFamily="34" charset="0"/>
              </a:rPr>
              <a:t>)</a:t>
            </a:r>
            <a:endParaRPr lang="en-US" dirty="0">
              <a:solidFill>
                <a:schemeClr val="tx1"/>
              </a:solidFill>
            </a:endParaRPr>
          </a:p>
        </p:txBody>
      </p:sp>
    </p:spTree>
    <p:extLst>
      <p:ext uri="{BB962C8B-B14F-4D97-AF65-F5344CB8AC3E}">
        <p14:creationId xmlns:p14="http://schemas.microsoft.com/office/powerpoint/2010/main" val="344537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pc="-30" dirty="0" smtClean="0"/>
              <a:t>Qualified Health Plans Cover</a:t>
            </a:r>
            <a:br>
              <a:rPr lang="en-US" spc="-30" dirty="0" smtClean="0"/>
            </a:br>
            <a:r>
              <a:rPr lang="en-US" spc="-30" dirty="0" smtClean="0"/>
              <a:t>Essential Health Benefits</a:t>
            </a:r>
            <a:endParaRPr lang="en-US" dirty="0"/>
          </a:p>
        </p:txBody>
      </p:sp>
      <p:sp>
        <p:nvSpPr>
          <p:cNvPr id="2" name="TextBox 1"/>
          <p:cNvSpPr txBox="1"/>
          <p:nvPr/>
        </p:nvSpPr>
        <p:spPr>
          <a:xfrm>
            <a:off x="304800" y="1368295"/>
            <a:ext cx="8610600" cy="5258876"/>
          </a:xfrm>
          <a:prstGeom prst="rect">
            <a:avLst/>
          </a:prstGeom>
          <a:noFill/>
        </p:spPr>
        <p:txBody>
          <a:bodyPr wrap="square" rtlCol="0">
            <a:spAutoFit/>
          </a:bodyPr>
          <a:lstStyle/>
          <a:p>
            <a:pPr marL="342900" indent="-342900">
              <a:buFont typeface="Wingdings" pitchFamily="2" charset="2"/>
              <a:buChar char="§"/>
            </a:pPr>
            <a:r>
              <a:rPr lang="en-US" sz="2400" spc="-30" dirty="0" smtClean="0">
                <a:latin typeface="+mj-lt"/>
              </a:rPr>
              <a:t>Essential </a:t>
            </a:r>
            <a:r>
              <a:rPr lang="en-US" sz="2400" spc="-30" dirty="0">
                <a:latin typeface="+mj-lt"/>
              </a:rPr>
              <a:t>h</a:t>
            </a:r>
            <a:r>
              <a:rPr lang="en-US" sz="2400" spc="-30" dirty="0" smtClean="0">
                <a:latin typeface="+mj-lt"/>
              </a:rPr>
              <a:t>ealth benefits include </a:t>
            </a:r>
            <a:r>
              <a:rPr lang="en-US" sz="2400" spc="-30" dirty="0">
                <a:latin typeface="+mj-lt"/>
              </a:rPr>
              <a:t>at least these 10 </a:t>
            </a:r>
            <a:r>
              <a:rPr lang="en-US" sz="2400" spc="-30" dirty="0" smtClean="0">
                <a:latin typeface="+mj-lt"/>
              </a:rPr>
              <a:t>categories</a:t>
            </a:r>
          </a:p>
          <a:p>
            <a:pPr marL="742950" lvl="1" indent="-285750">
              <a:spcBef>
                <a:spcPts val="200"/>
              </a:spcBef>
              <a:buFont typeface="Arial" pitchFamily="34" charset="0"/>
              <a:buChar char="•"/>
            </a:pPr>
            <a:r>
              <a:rPr lang="en-US" sz="2200" dirty="0">
                <a:latin typeface="+mj-lt"/>
              </a:rPr>
              <a:t>Ambulatory patient services</a:t>
            </a:r>
          </a:p>
          <a:p>
            <a:pPr marL="742950" lvl="1" indent="-285750">
              <a:spcBef>
                <a:spcPts val="200"/>
              </a:spcBef>
              <a:buFont typeface="Arial" pitchFamily="34" charset="0"/>
              <a:buChar char="•"/>
            </a:pPr>
            <a:r>
              <a:rPr lang="en-US" sz="2200" dirty="0">
                <a:latin typeface="+mj-lt"/>
              </a:rPr>
              <a:t>Emergency services</a:t>
            </a:r>
          </a:p>
          <a:p>
            <a:pPr marL="742950" lvl="1" indent="-285750">
              <a:spcBef>
                <a:spcPts val="200"/>
              </a:spcBef>
              <a:buFont typeface="Arial" pitchFamily="34" charset="0"/>
              <a:buChar char="•"/>
            </a:pPr>
            <a:r>
              <a:rPr lang="en-US" sz="2200" dirty="0">
                <a:latin typeface="+mj-lt"/>
              </a:rPr>
              <a:t>Hospitalization</a:t>
            </a:r>
          </a:p>
          <a:p>
            <a:pPr marL="742950" lvl="1" indent="-285750">
              <a:spcBef>
                <a:spcPts val="200"/>
              </a:spcBef>
              <a:buFont typeface="Arial" pitchFamily="34" charset="0"/>
              <a:buChar char="•"/>
            </a:pPr>
            <a:r>
              <a:rPr lang="en-US" sz="2200" dirty="0">
                <a:latin typeface="+mj-lt"/>
              </a:rPr>
              <a:t>Maternity and newborn care</a:t>
            </a:r>
          </a:p>
          <a:p>
            <a:pPr marL="742950" lvl="1" indent="-285750">
              <a:spcBef>
                <a:spcPts val="200"/>
              </a:spcBef>
              <a:buFont typeface="Arial" pitchFamily="34" charset="0"/>
              <a:buChar char="•"/>
            </a:pPr>
            <a:r>
              <a:rPr lang="en-US" sz="2200" dirty="0">
                <a:latin typeface="+mj-lt"/>
              </a:rPr>
              <a:t>Mental health and substance use disorder services, including behavioral health treatment</a:t>
            </a:r>
          </a:p>
          <a:p>
            <a:pPr marL="742950" lvl="1" indent="-285750">
              <a:spcBef>
                <a:spcPts val="200"/>
              </a:spcBef>
              <a:buFont typeface="Arial" pitchFamily="34" charset="0"/>
              <a:buChar char="•"/>
            </a:pPr>
            <a:r>
              <a:rPr lang="en-US" sz="2200" dirty="0">
                <a:latin typeface="+mj-lt"/>
              </a:rPr>
              <a:t>Prescription drugs</a:t>
            </a:r>
          </a:p>
          <a:p>
            <a:pPr marL="742950" lvl="1" indent="-285750">
              <a:spcBef>
                <a:spcPts val="200"/>
              </a:spcBef>
              <a:buFont typeface="Arial" pitchFamily="34" charset="0"/>
              <a:buChar char="•"/>
            </a:pPr>
            <a:r>
              <a:rPr lang="en-US" sz="2200" dirty="0">
                <a:latin typeface="+mj-lt"/>
              </a:rPr>
              <a:t>Rehabilitative and habilitative services and devices</a:t>
            </a:r>
          </a:p>
          <a:p>
            <a:pPr marL="742950" lvl="1" indent="-285750">
              <a:spcBef>
                <a:spcPts val="200"/>
              </a:spcBef>
              <a:buFont typeface="Arial" pitchFamily="34" charset="0"/>
              <a:buChar char="•"/>
            </a:pPr>
            <a:r>
              <a:rPr lang="en-US" sz="2200" dirty="0">
                <a:latin typeface="+mj-lt"/>
              </a:rPr>
              <a:t>Laboratory </a:t>
            </a:r>
            <a:r>
              <a:rPr lang="en-US" sz="2200" dirty="0" smtClean="0">
                <a:latin typeface="+mj-lt"/>
              </a:rPr>
              <a:t>services</a:t>
            </a:r>
          </a:p>
          <a:p>
            <a:pPr marL="742950" lvl="1" indent="-285750">
              <a:spcBef>
                <a:spcPts val="200"/>
              </a:spcBef>
              <a:buFont typeface="Arial" pitchFamily="34" charset="0"/>
              <a:buChar char="•"/>
            </a:pPr>
            <a:r>
              <a:rPr lang="en-US" sz="2200" dirty="0">
                <a:latin typeface="+mj-lt"/>
              </a:rPr>
              <a:t>Preventive and wellness services and chronic disease management</a:t>
            </a:r>
          </a:p>
          <a:p>
            <a:pPr marL="742950" lvl="1" indent="-285750">
              <a:spcBef>
                <a:spcPts val="200"/>
              </a:spcBef>
              <a:buFont typeface="Arial" pitchFamily="34" charset="0"/>
              <a:buChar char="•"/>
            </a:pPr>
            <a:r>
              <a:rPr lang="en-US" sz="2200" dirty="0">
                <a:latin typeface="+mj-lt"/>
              </a:rPr>
              <a:t>Pediatric services, including oral and vision care (pediatric oral services may be provided by stand-alone plan</a:t>
            </a:r>
            <a:r>
              <a:rPr lang="en-US" sz="2200" dirty="0" smtClean="0">
                <a:latin typeface="+mj-lt"/>
              </a:rPr>
              <a:t>)</a:t>
            </a:r>
            <a:endParaRPr lang="en-US" sz="2400" dirty="0">
              <a:latin typeface="+mj-lt"/>
              <a:cs typeface="Calibri" pitchFamily="34" charset="0"/>
            </a:endParaRPr>
          </a:p>
        </p:txBody>
      </p:sp>
      <p:pic>
        <p:nvPicPr>
          <p:cNvPr id="2050" name="Picture 2" descr="Graphic showing three plans, Plan A, Plan B and Plan C" title="Graphic showing sample plans"/>
          <p:cNvPicPr>
            <a:picLocks noChangeAspect="1" noChangeArrowheads="1"/>
          </p:cNvPicPr>
          <p:nvPr/>
        </p:nvPicPr>
        <p:blipFill rotWithShape="1">
          <a:blip r:embed="rId3">
            <a:extLst>
              <a:ext uri="{28A0092B-C50C-407E-A947-70E740481C1C}">
                <a14:useLocalDpi xmlns:a14="http://schemas.microsoft.com/office/drawing/2010/main" val="0"/>
              </a:ext>
            </a:extLst>
          </a:blip>
          <a:srcRect l="55058" t="14734" r="9800" b="34275"/>
          <a:stretch/>
        </p:blipFill>
        <p:spPr bwMode="auto">
          <a:xfrm>
            <a:off x="7175220" y="1752600"/>
            <a:ext cx="1506414" cy="1480246"/>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
          <p:cNvSpPr>
            <a:spLocks noGrp="1"/>
          </p:cNvSpPr>
          <p:nvPr>
            <p:ph type="dt" sz="half" idx="2"/>
          </p:nvPr>
        </p:nvSpPr>
        <p:spPr>
          <a:xfrm>
            <a:off x="457200" y="6340475"/>
            <a:ext cx="2133600" cy="365125"/>
          </a:xfrm>
          <a:prstGeom prst="rect">
            <a:avLst/>
          </a:prstGeom>
        </p:spPr>
        <p:txBody>
          <a:bodyPr/>
          <a:lstStyle/>
          <a:p>
            <a:r>
              <a:rPr lang="en-US" sz="1200" smtClean="0">
                <a:latin typeface="+mj-lt"/>
              </a:rPr>
              <a:t>March 2016</a:t>
            </a:r>
            <a:endParaRPr lang="en-US" sz="1200" dirty="0">
              <a:latin typeface="+mj-lt"/>
            </a:endParaRPr>
          </a:p>
        </p:txBody>
      </p:sp>
      <p:sp>
        <p:nvSpPr>
          <p:cNvPr id="12" name="Footer Placeholder 2"/>
          <p:cNvSpPr>
            <a:spLocks noGrp="1"/>
          </p:cNvSpPr>
          <p:nvPr>
            <p:ph type="ftr" sz="quarter" idx="3"/>
          </p:nvPr>
        </p:nvSpPr>
        <p:spPr>
          <a:xfrm>
            <a:off x="2590800" y="6340475"/>
            <a:ext cx="3962400" cy="365125"/>
          </a:xfrm>
          <a:prstGeom prst="rect">
            <a:avLst/>
          </a:prstGeom>
        </p:spPr>
        <p:txBody>
          <a:bodyPr/>
          <a:lstStyle/>
          <a:p>
            <a:pPr algn="ctr"/>
            <a:r>
              <a:rPr lang="en-US" sz="1200" dirty="0" smtClean="0">
                <a:latin typeface="+mj-lt"/>
              </a:rPr>
              <a:t>Marketplace 101</a:t>
            </a:r>
            <a:endParaRPr lang="en-US" sz="1200" dirty="0">
              <a:latin typeface="+mj-lt"/>
            </a:endParaRPr>
          </a:p>
        </p:txBody>
      </p:sp>
      <p:sp>
        <p:nvSpPr>
          <p:cNvPr id="13" name="Slide Number Placeholder 3"/>
          <p:cNvSpPr>
            <a:spLocks noGrp="1"/>
          </p:cNvSpPr>
          <p:nvPr>
            <p:ph type="sldNum" sz="quarter" idx="4"/>
          </p:nvPr>
        </p:nvSpPr>
        <p:spPr>
          <a:xfrm>
            <a:off x="6553200" y="6340475"/>
            <a:ext cx="2133600" cy="365125"/>
          </a:xfrm>
          <a:prstGeom prst="rect">
            <a:avLst/>
          </a:prstGeom>
        </p:spPr>
        <p:txBody>
          <a:bodyPr/>
          <a:lstStyle/>
          <a:p>
            <a:pPr algn="r"/>
            <a:r>
              <a:rPr lang="en-US" sz="1200" dirty="0" smtClean="0">
                <a:solidFill>
                  <a:schemeClr val="tx1"/>
                </a:solidFill>
                <a:latin typeface="+mj-lt"/>
              </a:rPr>
              <a:t>7</a:t>
            </a:r>
            <a:endParaRPr lang="en-US" sz="1200" dirty="0">
              <a:solidFill>
                <a:schemeClr val="tx1"/>
              </a:solidFill>
              <a:latin typeface="+mj-lt"/>
            </a:endParaRPr>
          </a:p>
        </p:txBody>
      </p:sp>
    </p:spTree>
    <p:extLst>
      <p:ext uri="{BB962C8B-B14F-4D97-AF65-F5344CB8AC3E}">
        <p14:creationId xmlns:p14="http://schemas.microsoft.com/office/powerpoint/2010/main" val="322194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Health Plan Categories</a:t>
            </a:r>
            <a:endParaRPr lang="en-US" sz="3600" dirty="0">
              <a:solidFill>
                <a:srgbClr val="FF0000"/>
              </a:solidFill>
              <a:effectLst/>
              <a:latin typeface="Calibri" pitchFamily="34" charset="0"/>
              <a:cs typeface="Calibri" pitchFamily="34" charset="0"/>
            </a:endParaRPr>
          </a:p>
        </p:txBody>
      </p:sp>
      <p:sp>
        <p:nvSpPr>
          <p:cNvPr id="10" name="TextBox 9"/>
          <p:cNvSpPr txBox="1"/>
          <p:nvPr/>
        </p:nvSpPr>
        <p:spPr>
          <a:xfrm>
            <a:off x="762000" y="1510933"/>
            <a:ext cx="3581400" cy="769441"/>
          </a:xfrm>
          <a:prstGeom prst="rect">
            <a:avLst/>
          </a:prstGeom>
          <a:noFill/>
        </p:spPr>
        <p:txBody>
          <a:bodyPr wrap="square" rtlCol="0">
            <a:spAutoFit/>
          </a:bodyPr>
          <a:lstStyle/>
          <a:p>
            <a:r>
              <a:rPr lang="en-US" sz="2200" b="1" dirty="0" smtClean="0">
                <a:latin typeface="+mj-lt"/>
              </a:rPr>
              <a:t>Lowest Premiums</a:t>
            </a:r>
          </a:p>
          <a:p>
            <a:r>
              <a:rPr lang="en-US" sz="2200" b="1" dirty="0" smtClean="0">
                <a:latin typeface="+mj-lt"/>
              </a:rPr>
              <a:t>Highest Out-of-Pocket Costs</a:t>
            </a:r>
            <a:endParaRPr lang="en-US" sz="2200" b="1" dirty="0">
              <a:latin typeface="+mj-lt"/>
            </a:endParaRPr>
          </a:p>
        </p:txBody>
      </p:sp>
      <p:sp>
        <p:nvSpPr>
          <p:cNvPr id="9" name="TextBox 8"/>
          <p:cNvSpPr txBox="1"/>
          <p:nvPr/>
        </p:nvSpPr>
        <p:spPr>
          <a:xfrm>
            <a:off x="4648200" y="1510932"/>
            <a:ext cx="3581400" cy="769441"/>
          </a:xfrm>
          <a:prstGeom prst="rect">
            <a:avLst/>
          </a:prstGeom>
          <a:noFill/>
        </p:spPr>
        <p:txBody>
          <a:bodyPr wrap="square" rtlCol="0">
            <a:spAutoFit/>
          </a:bodyPr>
          <a:lstStyle/>
          <a:p>
            <a:pPr algn="r"/>
            <a:r>
              <a:rPr lang="en-US" sz="2200" b="1" dirty="0" smtClean="0">
                <a:latin typeface="+mj-lt"/>
              </a:rPr>
              <a:t>Highest Premiums</a:t>
            </a:r>
          </a:p>
          <a:p>
            <a:pPr algn="r"/>
            <a:r>
              <a:rPr lang="en-US" sz="2200" b="1" dirty="0" smtClean="0">
                <a:latin typeface="+mj-lt"/>
              </a:rPr>
              <a:t>Lowest Out-of-Pocket Costs</a:t>
            </a:r>
            <a:endParaRPr lang="en-US" sz="2200" b="1" dirty="0">
              <a:latin typeface="+mj-lt"/>
            </a:endParaRPr>
          </a:p>
        </p:txBody>
      </p:sp>
      <p:pic>
        <p:nvPicPr>
          <p:cNvPr id="13" name="Picture 2" descr="Shows Bronze level, silver level, gold level and platinum level health plans with the corresponding covered percent of total cost of care covered." title="Graphics of levels of qualified health plans"/>
          <p:cNvPicPr>
            <a:picLocks noChangeAspect="1" noChangeArrowheads="1"/>
          </p:cNvPicPr>
          <p:nvPr/>
        </p:nvPicPr>
        <p:blipFill rotWithShape="1">
          <a:blip r:embed="rId3">
            <a:extLst>
              <a:ext uri="{28A0092B-C50C-407E-A947-70E740481C1C}">
                <a14:useLocalDpi xmlns:a14="http://schemas.microsoft.com/office/drawing/2010/main" val="0"/>
              </a:ext>
            </a:extLst>
          </a:blip>
          <a:srcRect l="9253" t="54377" r="57228" b="23389"/>
          <a:stretch/>
        </p:blipFill>
        <p:spPr bwMode="auto">
          <a:xfrm>
            <a:off x="985159" y="2362018"/>
            <a:ext cx="7025640" cy="2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descr="Bronze plans cover about 60% of the cost of covered care.&#10;Silver plans cover about 70% of the cost of covered care.&#10;Gold plans cover about 80% of the cost of covered care.&#10;Platinum plans cover about 90% of the cost of covered care." title="Covered percent of total cost of care covered"/>
          <p:cNvGraphicFramePr>
            <a:graphicFrameLocks noGrp="1"/>
          </p:cNvGraphicFramePr>
          <p:nvPr>
            <p:extLst>
              <p:ext uri="{D42A27DB-BD31-4B8C-83A1-F6EECF244321}">
                <p14:modId xmlns:p14="http://schemas.microsoft.com/office/powerpoint/2010/main" val="2275789114"/>
              </p:ext>
            </p:extLst>
          </p:nvPr>
        </p:nvGraphicFramePr>
        <p:xfrm>
          <a:off x="1289955" y="4250871"/>
          <a:ext cx="6858000" cy="457200"/>
        </p:xfrm>
        <a:graphic>
          <a:graphicData uri="http://schemas.openxmlformats.org/drawingml/2006/table">
            <a:tbl>
              <a:tblPr firstRow="1" bandRow="1">
                <a:tableStyleId>{5C22544A-7EE6-4342-B048-85BDC9FD1C3A}</a:tableStyleId>
              </a:tblPr>
              <a:tblGrid>
                <a:gridCol w="1371600"/>
                <a:gridCol w="1953110"/>
                <a:gridCol w="1475890"/>
                <a:gridCol w="2057400"/>
              </a:tblGrid>
              <a:tr h="370840">
                <a:tc>
                  <a:txBody>
                    <a:bodyPr/>
                    <a:lstStyle/>
                    <a:p>
                      <a:pPr algn="ctr"/>
                      <a:r>
                        <a:rPr lang="en-US" sz="2400" b="0" dirty="0" smtClean="0">
                          <a:solidFill>
                            <a:schemeClr val="tx1"/>
                          </a:solidFill>
                          <a:latin typeface="+mj-lt"/>
                        </a:rPr>
                        <a:t>60%</a:t>
                      </a:r>
                      <a:endParaRPr lang="en-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70%</a:t>
                      </a:r>
                      <a:endParaRPr lang="en-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80%</a:t>
                      </a:r>
                      <a:endParaRPr lang="en-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j-lt"/>
                        </a:rPr>
                        <a:t>90%</a:t>
                      </a:r>
                      <a:endParaRPr lang="en-US" sz="2400" b="0" dirty="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1135380" y="5161953"/>
            <a:ext cx="6865620" cy="461665"/>
          </a:xfrm>
          <a:prstGeom prst="rect">
            <a:avLst/>
          </a:prstGeom>
          <a:noFill/>
        </p:spPr>
        <p:txBody>
          <a:bodyPr wrap="square" rtlCol="0">
            <a:spAutoFit/>
          </a:bodyPr>
          <a:lstStyle/>
          <a:p>
            <a:pPr algn="ctr">
              <a:defRPr/>
            </a:pPr>
            <a:r>
              <a:rPr lang="en-US" sz="2400" dirty="0" smtClean="0">
                <a:latin typeface="+mj-lt"/>
              </a:rPr>
              <a:t>Average Percentage of Covered Care Paid By the Plan</a:t>
            </a:r>
            <a:endParaRPr lang="en-US" sz="2400" dirty="0">
              <a:latin typeface="+mj-lt"/>
            </a:endParaRPr>
          </a:p>
        </p:txBody>
      </p:sp>
      <p:sp>
        <p:nvSpPr>
          <p:cNvPr id="15" name="Date Placeholder 1"/>
          <p:cNvSpPr>
            <a:spLocks noGrp="1"/>
          </p:cNvSpPr>
          <p:nvPr>
            <p:ph type="dt" sz="half" idx="2"/>
          </p:nvPr>
        </p:nvSpPr>
        <p:spPr>
          <a:xfrm>
            <a:off x="457200" y="6340475"/>
            <a:ext cx="2133600" cy="365125"/>
          </a:xfrm>
          <a:prstGeom prst="rect">
            <a:avLst/>
          </a:prstGeom>
        </p:spPr>
        <p:txBody>
          <a:bodyPr/>
          <a:lstStyle/>
          <a:p>
            <a:r>
              <a:rPr lang="en-US" sz="1200" smtClean="0">
                <a:latin typeface="+mj-lt"/>
              </a:rPr>
              <a:t>March 2016</a:t>
            </a:r>
            <a:endParaRPr lang="en-US" sz="1200" dirty="0">
              <a:latin typeface="+mj-lt"/>
            </a:endParaRPr>
          </a:p>
        </p:txBody>
      </p:sp>
      <p:sp>
        <p:nvSpPr>
          <p:cNvPr id="17" name="Footer Placeholder 2"/>
          <p:cNvSpPr>
            <a:spLocks noGrp="1"/>
          </p:cNvSpPr>
          <p:nvPr>
            <p:ph type="ftr" sz="quarter" idx="3"/>
          </p:nvPr>
        </p:nvSpPr>
        <p:spPr>
          <a:xfrm>
            <a:off x="2590800" y="6340475"/>
            <a:ext cx="3962400" cy="365125"/>
          </a:xfrm>
          <a:prstGeom prst="rect">
            <a:avLst/>
          </a:prstGeom>
        </p:spPr>
        <p:txBody>
          <a:bodyPr/>
          <a:lstStyle/>
          <a:p>
            <a:pPr algn="ctr"/>
            <a:r>
              <a:rPr lang="en-US" sz="1200" dirty="0" smtClean="0">
                <a:latin typeface="+mj-lt"/>
              </a:rPr>
              <a:t>Marketplace 101</a:t>
            </a:r>
            <a:endParaRPr lang="en-US" sz="1200" dirty="0">
              <a:latin typeface="+mj-lt"/>
            </a:endParaRPr>
          </a:p>
        </p:txBody>
      </p:sp>
      <p:sp>
        <p:nvSpPr>
          <p:cNvPr id="19" name="Slide Number Placeholder 3"/>
          <p:cNvSpPr>
            <a:spLocks noGrp="1"/>
          </p:cNvSpPr>
          <p:nvPr>
            <p:ph type="sldNum" sz="quarter" idx="4"/>
          </p:nvPr>
        </p:nvSpPr>
        <p:spPr>
          <a:xfrm>
            <a:off x="6553200" y="6340475"/>
            <a:ext cx="2133600" cy="365125"/>
          </a:xfrm>
          <a:prstGeom prst="rect">
            <a:avLst/>
          </a:prstGeom>
        </p:spPr>
        <p:txBody>
          <a:bodyPr/>
          <a:lstStyle/>
          <a:p>
            <a:pPr algn="r"/>
            <a:r>
              <a:rPr lang="en-US" dirty="0">
                <a:latin typeface="+mj-lt"/>
              </a:rPr>
              <a:t>8</a:t>
            </a:r>
            <a:endParaRPr lang="en-US" sz="1200" dirty="0">
              <a:solidFill>
                <a:schemeClr val="tx1"/>
              </a:solidFill>
              <a:latin typeface="+mj-lt"/>
            </a:endParaRPr>
          </a:p>
        </p:txBody>
      </p:sp>
    </p:spTree>
    <p:extLst>
      <p:ext uri="{BB962C8B-B14F-4D97-AF65-F5344CB8AC3E}">
        <p14:creationId xmlns:p14="http://schemas.microsoft.com/office/powerpoint/2010/main" val="221742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Catastrophic Health Plans</a:t>
            </a:r>
            <a:endParaRPr lang="en-US" dirty="0"/>
          </a:p>
        </p:txBody>
      </p:sp>
      <p:sp>
        <p:nvSpPr>
          <p:cNvPr id="2" name="Content Placeholder 1"/>
          <p:cNvSpPr>
            <a:spLocks noGrp="1"/>
          </p:cNvSpPr>
          <p:nvPr>
            <p:ph idx="1"/>
          </p:nvPr>
        </p:nvSpPr>
        <p:spPr>
          <a:xfrm>
            <a:off x="228600" y="1371600"/>
            <a:ext cx="8610600" cy="4968875"/>
          </a:xfrm>
        </p:spPr>
        <p:txBody>
          <a:bodyPr>
            <a:normAutofit fontScale="85000" lnSpcReduction="10000"/>
          </a:bodyPr>
          <a:lstStyle/>
          <a:p>
            <a:pPr>
              <a:lnSpc>
                <a:spcPct val="120000"/>
              </a:lnSpc>
            </a:pPr>
            <a:r>
              <a:rPr lang="en-US" dirty="0"/>
              <a:t>What is catastrophic coverage?</a:t>
            </a:r>
          </a:p>
          <a:p>
            <a:pPr lvl="1">
              <a:lnSpc>
                <a:spcPct val="120000"/>
              </a:lnSpc>
            </a:pPr>
            <a:r>
              <a:rPr lang="en-US" dirty="0" smtClean="0"/>
              <a:t>Plans </a:t>
            </a:r>
            <a:r>
              <a:rPr lang="en-US" dirty="0"/>
              <a:t>with high deductibles and lower premiums</a:t>
            </a:r>
          </a:p>
          <a:p>
            <a:pPr lvl="1">
              <a:lnSpc>
                <a:spcPct val="120000"/>
              </a:lnSpc>
            </a:pPr>
            <a:r>
              <a:rPr lang="en-US" dirty="0" smtClean="0"/>
              <a:t>You </a:t>
            </a:r>
            <a:r>
              <a:rPr lang="en-US" dirty="0"/>
              <a:t>pay all medical costs </a:t>
            </a:r>
            <a:r>
              <a:rPr lang="en-US" dirty="0" smtClean="0"/>
              <a:t>for covered care up to the annual limit or cost sharing for the plan year </a:t>
            </a:r>
          </a:p>
          <a:p>
            <a:pPr lvl="1">
              <a:lnSpc>
                <a:spcPct val="120000"/>
              </a:lnSpc>
            </a:pPr>
            <a:r>
              <a:rPr lang="en-US" dirty="0" smtClean="0"/>
              <a:t>Includes </a:t>
            </a:r>
            <a:r>
              <a:rPr lang="en-US" dirty="0"/>
              <a:t>3</a:t>
            </a:r>
            <a:r>
              <a:rPr lang="en-US" dirty="0" smtClean="0"/>
              <a:t> </a:t>
            </a:r>
            <a:r>
              <a:rPr lang="en-US" dirty="0"/>
              <a:t>primary care visits </a:t>
            </a:r>
            <a:r>
              <a:rPr lang="en-US" dirty="0" smtClean="0"/>
              <a:t>per year and certain recommended preventive </a:t>
            </a:r>
            <a:r>
              <a:rPr lang="en-US" dirty="0"/>
              <a:t>services with no out-of-pocket costs</a:t>
            </a:r>
          </a:p>
          <a:p>
            <a:pPr lvl="1">
              <a:lnSpc>
                <a:spcPct val="120000"/>
              </a:lnSpc>
            </a:pPr>
            <a:r>
              <a:rPr lang="en-US" dirty="0"/>
              <a:t>Protects </a:t>
            </a:r>
            <a:r>
              <a:rPr lang="en-US" dirty="0" smtClean="0"/>
              <a:t>you </a:t>
            </a:r>
            <a:r>
              <a:rPr lang="en-US" dirty="0"/>
              <a:t>from high out-of-pocket costs</a:t>
            </a:r>
          </a:p>
          <a:p>
            <a:pPr>
              <a:lnSpc>
                <a:spcPct val="120000"/>
              </a:lnSpc>
            </a:pPr>
            <a:r>
              <a:rPr lang="en-US" dirty="0" smtClean="0"/>
              <a:t>Who is eligible?</a:t>
            </a:r>
          </a:p>
          <a:p>
            <a:pPr lvl="1">
              <a:lnSpc>
                <a:spcPct val="120000"/>
              </a:lnSpc>
            </a:pPr>
            <a:r>
              <a:rPr lang="en-US" dirty="0" smtClean="0"/>
              <a:t>Young adults under 30 at the time they enroll or those who qualify for a hardship exemption</a:t>
            </a:r>
          </a:p>
        </p:txBody>
      </p:sp>
      <p:sp>
        <p:nvSpPr>
          <p:cNvPr id="4" name="Date Placeholder 3"/>
          <p:cNvSpPr>
            <a:spLocks noGrp="1"/>
          </p:cNvSpPr>
          <p:nvPr>
            <p:ph type="dt" sz="half" idx="2"/>
          </p:nvPr>
        </p:nvSpPr>
        <p:spPr/>
        <p:txBody>
          <a:bodyPr/>
          <a:lstStyle/>
          <a:p>
            <a:r>
              <a:rPr lang="en-US" smtClean="0"/>
              <a:t>March 2016</a:t>
            </a:r>
            <a:endParaRPr lang="en-US" dirty="0"/>
          </a:p>
        </p:txBody>
      </p:sp>
      <p:sp>
        <p:nvSpPr>
          <p:cNvPr id="10" name="Footer Placeholder 2"/>
          <p:cNvSpPr>
            <a:spLocks noGrp="1"/>
          </p:cNvSpPr>
          <p:nvPr>
            <p:ph type="ftr" sz="quarter" idx="3"/>
          </p:nvPr>
        </p:nvSpPr>
        <p:spPr>
          <a:prstGeom prst="rect">
            <a:avLst/>
          </a:prstGeom>
        </p:spPr>
        <p:txBody>
          <a:bodyPr/>
          <a:lstStyle/>
          <a:p>
            <a:pPr algn="ctr"/>
            <a:r>
              <a:rPr lang="en-US" sz="1200" dirty="0" smtClean="0">
                <a:latin typeface="+mj-lt"/>
              </a:rPr>
              <a:t>Marketplace 101</a:t>
            </a:r>
            <a:endParaRPr lang="en-US" sz="1200" dirty="0">
              <a:latin typeface="+mj-lt"/>
            </a:endParaRPr>
          </a:p>
        </p:txBody>
      </p:sp>
      <p:sp>
        <p:nvSpPr>
          <p:cNvPr id="11"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solidFill>
                  <a:schemeClr val="tx1"/>
                </a:solidFill>
                <a:latin typeface="+mj-lt"/>
              </a:rPr>
              <a:pPr algn="r"/>
              <a:t>9</a:t>
            </a:fld>
            <a:endParaRPr lang="en-US" sz="1200" dirty="0">
              <a:solidFill>
                <a:schemeClr val="tx1"/>
              </a:solidFill>
              <a:latin typeface="+mj-lt"/>
            </a:endParaRPr>
          </a:p>
        </p:txBody>
      </p:sp>
    </p:spTree>
    <p:extLst>
      <p:ext uri="{BB962C8B-B14F-4D97-AF65-F5344CB8AC3E}">
        <p14:creationId xmlns:p14="http://schemas.microsoft.com/office/powerpoint/2010/main" val="33305251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3 - &amp;quot;Session Topics&amp;quot;&quot;/&gt;&lt;property id=&quot;20307&quot; value=&quot;420&quot;/&gt;&lt;/object&gt;&lt;object type=&quot;3&quot; unique_id=&quot;369372&quot;&gt;&lt;property id=&quot;20148&quot; value=&quot;5&quot;/&gt;&lt;property id=&quot;20300&quot; value=&quot;Slide 1 - &amp;quot;Understanding the  Health Insurance Marketplace&amp;quot;&quot;/&gt;&lt;property id=&quot;20307&quot; value=&quot;629&quot;/&gt;&lt;/object&gt;&lt;object type=&quot;3&quot; unique_id=&quot;369373&quot;&gt;&lt;property id=&quot;20148&quot; value=&quot;5&quot;/&gt;&lt;property id=&quot;20300&quot; value=&quot;Slide 2 - &amp;quot;Objectives&amp;quot;&quot;/&gt;&lt;property id=&quot;20307&quot; value=&quot;564&quot;/&gt;&lt;/object&gt;&lt;object type=&quot;3&quot; unique_id=&quot;369374&quot;&gt;&lt;property id=&quot;20148&quot; value=&quot;5&quot;/&gt;&lt;property id=&quot;20300&quot; value=&quot;Slide 4 - &amp;quot;What Is the Health Insurance Marketplace?&amp;quot;&quot;/&gt;&lt;property id=&quot;20307&quot; value=&quot;565&quot;/&gt;&lt;/object&gt;&lt;object type=&quot;3&quot; unique_id=&quot;369375&quot;&gt;&lt;property id=&quot;20148&quot; value=&quot;5&quot;/&gt;&lt;property id=&quot;20300&quot; value=&quot;Slide 5 - &amp;quot;Marketplace Establishment&amp;quot;&quot;/&gt;&lt;property id=&quot;20307&quot; value=&quot;566&quot;/&gt;&lt;/object&gt;&lt;object type=&quot;3&quot; unique_id=&quot;369376&quot;&gt;&lt;property id=&quot;20148&quot; value=&quot;5&quot;/&gt;&lt;property id=&quot;20300&quot; value=&quot;Slide 6 - &amp;quot;How the Health Insurance Marketplace Works&amp;quot;&quot;/&gt;&lt;property id=&quot;20307&quot; value=&quot;567&quot;/&gt;&lt;/object&gt;&lt;object type=&quot;3&quot; unique_id=&quot;369377&quot;&gt;&lt;property id=&quot;20148&quot; value=&quot;5&quot;/&gt;&lt;property id=&quot;20300&quot; value=&quot;Slide 7 - &amp;quot;Qualified Health Plans (QHPs)&amp;quot;&quot;/&gt;&lt;property id=&quot;20307&quot; value=&quot;568&quot;/&gt;&lt;/object&gt;&lt;object type=&quot;3&quot; unique_id=&quot;369378&quot;&gt;&lt;property id=&quot;20148&quot; value=&quot;5&quot;/&gt;&lt;property id=&quot;20300&quot; value=&quot;Slide 8 - &amp;quot;Qualified Health Plans Cover Essential Health Benefits&amp;quot;&quot;/&gt;&lt;property id=&quot;20307&quot; value=&quot;569&quot;/&gt;&lt;/object&gt;&lt;object type=&quot;3&quot; unique_id=&quot;369379&quot;&gt;&lt;property id=&quot;20148&quot; value=&quot;5&quot;/&gt;&lt;property id=&quot;20300&quot; value=&quot;Slide 9 - &amp;quot;How Qualified Health Plans Can Vary&amp;quot;&quot;/&gt;&lt;property id=&quot;20307&quot; value=&quot;570&quot;/&gt;&lt;/object&gt;&lt;object type=&quot;3&quot; unique_id=&quot;369380&quot;&gt;&lt;property id=&quot;20148&quot; value=&quot;5&quot;/&gt;&lt;property id=&quot;20300&quot; value=&quot;Slide 10 - &amp;quot;Health Plan Categories&amp;quot;&quot;/&gt;&lt;property id=&quot;20307&quot; value=&quot;571&quot;/&gt;&lt;/object&gt;&lt;object type=&quot;3&quot; unique_id=&quot;369381&quot;&gt;&lt;property id=&quot;20148&quot; value=&quot;5&quot;/&gt;&lt;property id=&quot;20300&quot; value=&quot;Slide 11 - &amp;quot;Catastrophic Health Plans&amp;quot;&quot;/&gt;&lt;property id=&quot;20307&quot; value=&quot;572&quot;/&gt;&lt;/object&gt;&lt;object type=&quot;3&quot; unique_id=&quot;369382&quot;&gt;&lt;property id=&quot;20148&quot; value=&quot;5&quot;/&gt;&lt;property id=&quot;20300&quot; value=&quot;Slide 12 - &amp;quot;Eligibility and Enrollment  in the Individual Market&amp;quot;&quot;/&gt;&lt;property id=&quot;20307&quot; value=&quot;559&quot;/&gt;&lt;/object&gt;&lt;object type=&quot;3&quot; unique_id=&quot;369383&quot;&gt;&lt;property id=&quot;20148&quot; value=&quot;5&quot;/&gt;&lt;property id=&quot;20300&quot; value=&quot;Slide 13 - &amp;quot;What is the Federally-facilitated  SHOP Marketplace?&amp;quot;&quot;/&gt;&lt;property id=&quot;20307&quot; value=&quot;573&quot;/&gt;&lt;/object&gt;&lt;object type=&quot;3&quot; unique_id=&quot;369384&quot;&gt;&lt;property id=&quot;20148&quot; value=&quot;5&quot;/&gt;&lt;property id=&quot;20300&quot; value=&quot;Slide 14 - &amp;quot;What is the Federally-facilitated  SHOP Marketplace? Continued&amp;quot;&quot;/&gt;&lt;property id=&quot;20307&quot; value=&quot;579&quot;/&gt;&lt;/object&gt;&lt;object type=&quot;3&quot; unique_id=&quot;369385&quot;&gt;&lt;property id=&quot;20148&quot; value=&quot;5&quot;/&gt;&lt;property id=&quot;20300&quot; value=&quot;Slide 15 - &amp;quot;Who Can Purchase SHOP Marketplace Coverage and When?&amp;quot;&quot;/&gt;&lt;property id=&quot;20307&quot; value=&quot;574&quot;/&gt;&lt;/object&gt;&lt;object type=&quot;3&quot; unique_id=&quot;369386&quot;&gt;&lt;property id=&quot;20148&quot; value=&quot;5&quot;/&gt;&lt;property id=&quot;20300&quot; value=&quot;Slide 16 - &amp;quot;Who Can Purchase SHOP Marketplace Coverage and When? Continued&amp;quot;&quot;/&gt;&lt;property id=&quot;20307&quot; value=&quot;578&quot;/&gt;&lt;/object&gt;&lt;object type=&quot;3&quot; unique_id=&quot;369387&quot;&gt;&lt;property id=&quot;20148&quot; value=&quot;5&quot;/&gt;&lt;property id=&quot;20300&quot; value=&quot;Slide 17 - &amp;quot;How the SHOP Marketplace Works  Moving Towards Employee Choice&amp;quot;&quot;/&gt;&lt;property id=&quot;20307&quot; value=&quot;575&quot;/&gt;&lt;/object&gt;&lt;object type=&quot;3&quot; unique_id=&quot;369388&quot;&gt;&lt;property id=&quot;20148&quot; value=&quot;5&quot;/&gt;&lt;property id=&quot;20300&quot; value=&quot;Slide 18 - &amp;quot;The Small Business Health Care Tax Credit&amp;quot;&quot;/&gt;&lt;property id=&quot;20307&quot; value=&quot;576&quot;/&gt;&lt;/object&gt;&lt;object type=&quot;3&quot; unique_id=&quot;369389&quot;&gt;&lt;property id=&quot;20148&quot; value=&quot;5&quot;/&gt;&lt;property id=&quot;20300&quot; value=&quot;Slide 19 - &amp;quot;The Small Business Health Care Tax Credit Continued&amp;quot;&quot;/&gt;&lt;property id=&quot;20307&quot; value=&quot;580&quot;/&gt;&lt;/object&gt;&lt;object type=&quot;3&quot; unique_id=&quot;369390&quot;&gt;&lt;property id=&quot;20148&quot; value=&quot;5&quot;/&gt;&lt;property id=&quot;20300&quot; value=&quot;Slide 20 - &amp;quot;SHOP Marketplace on HealthCare.gov Benefits for Small Employers&amp;quot;&quot;/&gt;&lt;property id=&quot;20307&quot; value=&quot;577&quot;/&gt;&lt;/object&gt;&lt;object type=&quot;3&quot; unique_id=&quot;369391&quot;&gt;&lt;property id=&quot;20148&quot; value=&quot;5&quot;/&gt;&lt;property id=&quot;20300&quot; value=&quot;Slide 21 - &amp;quot;SHOP Marketplace on HealthCare.gov Benefits for Small Employers Continued&amp;quot;&quot;/&gt;&lt;property id=&quot;20307&quot; value=&quot;581&quot;/&gt;&lt;/object&gt;&lt;object type=&quot;3&quot; unique_id=&quot;369392&quot;&gt;&lt;property id=&quot;20148&quot; value=&quot;5&quot;/&gt;&lt;property id=&quot;20300&quot; value=&quot;Slide 22 - &amp;quot;Lower Premium Costs&amp;quot;&quot;/&gt;&lt;property id=&quot;20307&quot; value=&quot;582&quot;/&gt;&lt;/object&gt;&lt;object type=&quot;3&quot; unique_id=&quot;369393&quot;&gt;&lt;property id=&quot;20148&quot; value=&quot;5&quot;/&gt;&lt;property id=&quot;20300&quot; value=&quot;Slide 23 - &amp;quot;How Much Is the Premium Tax Credit?&amp;quot;&quot;/&gt;&lt;property id=&quot;20307&quot; value=&quot;585&quot;/&gt;&lt;/object&gt;&lt;object type=&quot;3&quot; unique_id=&quot;369394&quot;&gt;&lt;property id=&quot;20148&quot; value=&quot;5&quot;/&gt;&lt;property id=&quot;20300&quot; value=&quot;Slide 24 - &amp;quot;Ways to Use a Premium Tax Credit&amp;quot;&quot;/&gt;&lt;property id=&quot;20307&quot; value=&quot;583&quot;/&gt;&lt;/object&gt;&lt;object type=&quot;3&quot; unique_id=&quot;369395&quot;&gt;&lt;property id=&quot;20148&quot; value=&quot;5&quot;/&gt;&lt;property id=&quot;20300&quot; value=&quot;Slide 25 - &amp;quot;Who’s Eligible for Cost-Sharing Reductions?&amp;quot;&quot;/&gt;&lt;property id=&quot;20307&quot; value=&quot;584&quot;/&gt;&lt;/object&gt;&lt;object type=&quot;3&quot; unique_id=&quot;369396&quot;&gt;&lt;property id=&quot;20148&quot; value=&quot;5&quot;/&gt;&lt;property id=&quot;20300&quot; value=&quot;Slide 26 - &amp;quot;Medicaid Eligibility&amp;quot;&quot;/&gt;&lt;property id=&quot;20307&quot; value=&quot;586&quot;/&gt;&lt;/object&gt;&lt;object type=&quot;3&quot; unique_id=&quot;369397&quot;&gt;&lt;property id=&quot;20148&quot; value=&quot;5&quot;/&gt;&lt;property id=&quot;20300&quot; value=&quot;Slide 27 - &amp;quot; Eligibility—Medicaid Expansion  &amp;quot;&quot;/&gt;&lt;property id=&quot;20307&quot; value=&quot;587&quot;/&gt;&lt;/object&gt;&lt;object type=&quot;3&quot; unique_id=&quot;369398&quot;&gt;&lt;property id=&quot;20148&quot; value=&quot;5&quot;/&gt;&lt;property id=&quot;20300&quot; value=&quot;Slide 28 - &amp;quot; Medicaid Expansion in 2015: 31 States and the District of Columbia &amp;quot;&quot;/&gt;&lt;property id=&quot;20307&quot; value=&quot;588&quot;/&gt;&lt;/object&gt;&lt;object type=&quot;3&quot; unique_id=&quot;369399&quot;&gt;&lt;property id=&quot;20148&quot; value=&quot;5&quot;/&gt;&lt;property id=&quot;20300&quot; value=&quot;Slide 29 - &amp;quot; Affordable Insurance Programs  Without Expansion &amp;quot;&quot;/&gt;&lt;property id=&quot;20307&quot; value=&quot;589&quot;/&gt;&lt;/object&gt;&lt;object type=&quot;3&quot; unique_id=&quot;369400&quot;&gt;&lt;property id=&quot;20148&quot; value=&quot;5&quot;/&gt;&lt;property id=&quot;20300&quot; value=&quot;Slide 30 - &amp;quot;A Seamless System of Coverage  With Expansion&amp;quot;&quot;/&gt;&lt;property id=&quot;20307&quot; value=&quot;590&quot;/&gt;&lt;/object&gt;&lt;object type=&quot;3&quot; unique_id=&quot;369401&quot;&gt;&lt;property id=&quot;20148&quot; value=&quot;5&quot;/&gt;&lt;property id=&quot;20300&quot; value=&quot;Slide 31 - &amp;quot;States Not Expanding Medicaid&amp;quot;&quot;/&gt;&lt;property id=&quot;20307&quot; value=&quot;591&quot;/&gt;&lt;/object&gt;&lt;object type=&quot;3&quot; unique_id=&quot;369402&quot;&gt;&lt;property id=&quot;20148&quot; value=&quot;5&quot;/&gt;&lt;property id=&quot;20300&quot; value=&quot;Slide 32 - &amp;quot;Streamlined Application&amp;quot;&quot;/&gt;&lt;property id=&quot;20307&quot; value=&quot;592&quot;/&gt;&lt;/object&gt;&lt;object type=&quot;3&quot; unique_id=&quot;369403&quot;&gt;&lt;property id=&quot;20148&quot; value=&quot;5&quot;/&gt;&lt;property id=&quot;20300&quot; value=&quot;Slide 33 - &amp;quot;Application and Enrollment Process&amp;quot;&quot;/&gt;&lt;property id=&quot;20307&quot; value=&quot;593&quot;/&gt;&lt;/object&gt;&lt;object type=&quot;3&quot; unique_id=&quot;369404&quot;&gt;&lt;property id=&quot;20148&quot; value=&quot;5&quot;/&gt;&lt;property id=&quot;20300&quot; value=&quot;Slide 34 - &amp;quot;Verification&amp;quot;&quot;/&gt;&lt;property id=&quot;20307&quot; value=&quot;648&quot;/&gt;&lt;/object&gt;&lt;object type=&quot;3&quot; unique_id=&quot;369405&quot;&gt;&lt;property id=&quot;20148&quot; value=&quot;5&quot;/&gt;&lt;property id=&quot;20300&quot; value=&quot;Slide 35 - &amp;quot;State Options for Coordinated Eligibility Determinations With the Marketplace &amp;quot;&quot;/&gt;&lt;property id=&quot;20307&quot; value=&quot;595&quot;/&gt;&lt;/object&gt;&lt;object type=&quot;3&quot; unique_id=&quot;369406&quot;&gt;&lt;property id=&quot;20148&quot; value=&quot;5&quot;/&gt;&lt;property id=&quot;20300&quot; value=&quot;Slide 36 - &amp;quot;Everyone Must:&amp;quot;&quot;/&gt;&lt;property id=&quot;20307&quot; value=&quot;599&quot;/&gt;&lt;/object&gt;&lt;object type=&quot;3&quot; unique_id=&quot;369407&quot;&gt;&lt;property id=&quot;20148&quot; value=&quot;5&quot;/&gt;&lt;property id=&quot;20300&quot; value=&quot;Slide 37 - &amp;quot;1. What is Minimum Essential Coverage?&amp;quot;&quot;/&gt;&lt;property id=&quot;20307&quot; value=&quot;600&quot;/&gt;&lt;/object&gt;&lt;object type=&quot;3&quot; unique_id=&quot;369408&quot;&gt;&lt;property id=&quot;20148&quot; value=&quot;5&quot;/&gt;&lt;property id=&quot;20300&quot; value=&quot;Slide 38 - &amp;quot;What is Minimum Essential Coverage? Continued&amp;quot;&quot;/&gt;&lt;property id=&quot;20307&quot; value=&quot;601&quot;/&gt;&lt;/object&gt;&lt;object type=&quot;3&quot; unique_id=&quot;369409&quot;&gt;&lt;property id=&quot;20148&quot; value=&quot;5&quot;/&gt;&lt;property id=&quot;20300&quot; value=&quot;Slide 39 - &amp;quot;2. Who is Eligible for an Exemption?&amp;quot;&quot;/&gt;&lt;property id=&quot;20307&quot; value=&quot;602&quot;/&gt;&lt;/object&gt;&lt;object type=&quot;3&quot; unique_id=&quot;369410&quot;&gt;&lt;property id=&quot;20148&quot; value=&quot;5&quot;/&gt;&lt;property id=&quot;20300&quot; value=&quot;Slide 40 - &amp;quot;Who is Eligible for an Exemption? Continued&amp;quot;&quot;/&gt;&lt;property id=&quot;20307&quot; value=&quot;603&quot;/&gt;&lt;/object&gt;&lt;object type=&quot;3&quot; unique_id=&quot;369411&quot;&gt;&lt;property id=&quot;20148&quot; value=&quot;5&quot;/&gt;&lt;property id=&quot;20300&quot; value=&quot;Slide 41 - &amp;quot;3. You May Pay a Fee  (Shared Responsibility Payment)&amp;quot;&quot;/&gt;&lt;property id=&quot;20307&quot; value=&quot;604&quot;/&gt;&lt;/object&gt;&lt;object type=&quot;3&quot; unique_id=&quot;369412&quot;&gt;&lt;property id=&quot;20148&quot; value=&quot;5&quot;/&gt;&lt;property id=&quot;20300&quot; value=&quot;Slide 42 - &amp;quot;How much is the fee?&amp;quot;&quot;/&gt;&lt;property id=&quot;20307&quot; value=&quot;605&quot;/&gt;&lt;/object&gt;&lt;object type=&quot;3&quot; unique_id=&quot;369413&quot;&gt;&lt;property id=&quot;20148&quot; value=&quot;5&quot;/&gt;&lt;property id=&quot;20300&quot; value=&quot;Slide 43 - &amp;quot;When You Can Enroll in Coverage&amp;quot;&quot;/&gt;&lt;property id=&quot;20307&quot; value=&quot;630&quot;/&gt;&lt;/object&gt;&lt;object type=&quot;3&quot; unique_id=&quot;369414&quot;&gt;&lt;property id=&quot;20148&quot; value=&quot;5&quot;/&gt;&lt;property id=&quot;20300&quot; value=&quot;Slide 44 - &amp;quot;Special Enrollment Periods (SEPs)&amp;quot;&quot;/&gt;&lt;property id=&quot;20307&quot; value=&quot;631&quot;/&gt;&lt;/object&gt;&lt;object type=&quot;3&quot; unique_id=&quot;369415&quot;&gt;&lt;property id=&quot;20148&quot; value=&quot;5&quot;/&gt;&lt;property id=&quot;20300&quot; value=&quot;Slide 45 - &amp;quot; Qualifying Life Events &amp;quot;&quot;/&gt;&lt;property id=&quot;20307&quot; value=&quot;632&quot;/&gt;&lt;/object&gt;&lt;object type=&quot;3&quot; unique_id=&quot;369416&quot;&gt;&lt;property id=&quot;20148&quot; value=&quot;5&quot;/&gt;&lt;property id=&quot;20300&quot; value=&quot;Slide 46 - &amp;quot;Qualifying Life Events—Continued&amp;quot;&quot;/&gt;&lt;property id=&quot;20307&quot; value=&quot;633&quot;/&gt;&lt;/object&gt;&lt;object type=&quot;3&quot; unique_id=&quot;369417&quot;&gt;&lt;property id=&quot;20148&quot; value=&quot;5&quot;/&gt;&lt;property id=&quot;20300&quot; value=&quot;Slide 47 - &amp;quot;Qualifying Life Events—Continued 2&amp;quot;&quot;/&gt;&lt;property id=&quot;20307&quot; value=&quot;634&quot;/&gt;&lt;/object&gt;&lt;object type=&quot;3&quot; unique_id=&quot;369418&quot;&gt;&lt;property id=&quot;20148&quot; value=&quot;5&quot;/&gt;&lt;property id=&quot;20300&quot; value=&quot;Slide 48 - &amp;quot;Qualifying Life Events—Continued 3&amp;quot;&quot;/&gt;&lt;property id=&quot;20307&quot; value=&quot;635&quot;/&gt;&lt;/object&gt;&lt;object type=&quot;3&quot; unique_id=&quot;369419&quot;&gt;&lt;property id=&quot;20148&quot; value=&quot;5&quot;/&gt;&lt;property id=&quot;20300&quot; value=&quot;Slide 49 - &amp;quot;Qualifying Life Events—Continued 4&amp;quot;&quot;/&gt;&lt;property id=&quot;20307&quot; value=&quot;636&quot;/&gt;&lt;/object&gt;&lt;object type=&quot;3&quot; unique_id=&quot;369420&quot;&gt;&lt;property id=&quot;20148&quot; value=&quot;5&quot;/&gt;&lt;property id=&quot;20300&quot; value=&quot;Slide 50 - &amp;quot;Qualifying Life Events—Continued 5&amp;quot;&quot;/&gt;&lt;property id=&quot;20307&quot; value=&quot;637&quot;/&gt;&lt;/object&gt;&lt;object type=&quot;3&quot; unique_id=&quot;369421&quot;&gt;&lt;property id=&quot;20148&quot; value=&quot;5&quot;/&gt;&lt;property id=&quot;20300&quot; value=&quot;Slide 51 - &amp;quot;Plan Selection for Other Circumstances  Special Enrollment Periods (SEPs)&amp;quot;&quot;/&gt;&lt;property id=&quot;20307&quot; value=&quot;638&quot;/&gt;&lt;/object&gt;&lt;object type=&quot;3&quot; unique_id=&quot;369422&quot;&gt;&lt;property id=&quot;20148&quot; value=&quot;5&quot;/&gt;&lt;property id=&quot;20300&quot; value=&quot;Slide 52 - &amp;quot;How to Use a Special Enrollment Period  for a Life Change&amp;quot;&quot;/&gt;&lt;property id=&quot;20307&quot; value=&quot;642&quot;/&gt;&lt;/object&gt;&lt;object type=&quot;3&quot; unique_id=&quot;369423&quot;&gt;&lt;property id=&quot;20148&quot; value=&quot;5&quot;/&gt;&lt;property id=&quot;20300&quot; value=&quot;Slide 53 - &amp;quot; Online at HealthCare.gov/screener &amp;quot;&quot;/&gt;&lt;property id=&quot;20307&quot; value=&quot;643&quot;/&gt;&lt;/object&gt;&lt;object type=&quot;3&quot; unique_id=&quot;369424&quot;&gt;&lt;property id=&quot;20148&quot; value=&quot;5&quot;/&gt;&lt;property id=&quot;20300&quot; value=&quot;Slide 54 - &amp;quot;Answer a Few Questions about  Life Changes &amp;quot;&quot;/&gt;&lt;property id=&quot;20307&quot; value=&quot;644&quot;/&gt;&lt;/object&gt;&lt;object type=&quot;3&quot; unique_id=&quot;369425&quot;&gt;&lt;property id=&quot;20148&quot; value=&quot;5&quot;/&gt;&lt;property id=&quot;20300&quot; value=&quot;Slide 55 - &amp;quot;Start or Update an Application&amp;quot;&quot;/&gt;&lt;property id=&quot;20307&quot; value=&quot;645&quot;/&gt;&lt;/object&gt;&lt;object type=&quot;3&quot; unique_id=&quot;369426&quot;&gt;&lt;property id=&quot;20148&quot; value=&quot;5&quot;/&gt;&lt;property id=&quot;20300&quot; value=&quot;Slide 56 - &amp;quot;Gather Important Information&amp;quot;&quot;/&gt;&lt;property id=&quot;20307&quot; value=&quot;646&quot;/&gt;&lt;/object&gt;&lt;object type=&quot;3&quot; unique_id=&quot;369427&quot;&gt;&lt;property id=&quot;20148&quot; value=&quot;5&quot;/&gt;&lt;property id=&quot;20300&quot; value=&quot;Slide 57 - &amp;quot;General Process for Other Circumstances  Special Enrollment Periods (SEPs)&amp;quot;&quot;/&gt;&lt;property id=&quot;20307&quot; value=&quot;647&quot;/&gt;&lt;/object&gt;&lt;object type=&quot;3&quot; unique_id=&quot;369428&quot;&gt;&lt;property id=&quot;20148&quot; value=&quot;5&quot;/&gt;&lt;property id=&quot;20300&quot; value=&quot;Slide 58 - &amp;quot;4 Ways to Get Marketplace Coverage&amp;quot;&quot;/&gt;&lt;property id=&quot;20307&quot; value=&quot;609&quot;/&gt;&lt;/object&gt;&lt;object type=&quot;3&quot; unique_id=&quot;369429&quot;&gt;&lt;property id=&quot;20148&quot; value=&quot;5&quot;/&gt;&lt;property id=&quot;20300&quot; value=&quot;Slide 59 - &amp;quot;How the Marketplace Works&amp;quot;&quot;/&gt;&lt;property id=&quot;20307&quot; value=&quot;618&quot;/&gt;&lt;/object&gt;&lt;object type=&quot;3&quot; unique_id=&quot;369430&quot;&gt;&lt;property id=&quot;20148&quot; value=&quot;5&quot;/&gt;&lt;property id=&quot;20300&quot; value=&quot;Slide 60 - &amp;quot;Application and Eligibility&amp;quot;&quot;/&gt;&lt;property id=&quot;20307&quot; value=&quot;619&quot;/&gt;&lt;/object&gt;&lt;object type=&quot;3&quot; unique_id=&quot;369431&quot;&gt;&lt;property id=&quot;20148&quot; value=&quot;5&quot;/&gt;&lt;property id=&quot;20300&quot; value=&quot;Slide 61 - &amp;quot;The Coverage Application&amp;quot;&quot;/&gt;&lt;property id=&quot;20307&quot; value=&quot;620&quot;/&gt;&lt;/object&gt;&lt;object type=&quot;3&quot; unique_id=&quot;369432&quot;&gt;&lt;property id=&quot;20148&quot; value=&quot;5&quot;/&gt;&lt;property id=&quot;20300&quot; value=&quot;Slide 62 - &amp;quot;Premium Payment&amp;quot;&quot;/&gt;&lt;property id=&quot;20307&quot; value=&quot;621&quot;/&gt;&lt;/object&gt;&lt;object type=&quot;3&quot; unique_id=&quot;369433&quot;&gt;&lt;property id=&quot;20148&quot; value=&quot;5&quot;/&gt;&lt;property id=&quot;20300&quot; value=&quot;Slide 63 - &amp;quot;Enrollment Assistance&amp;quot;&quot;/&gt;&lt;property id=&quot;20307&quot; value=&quot;624&quot;/&gt;&lt;/object&gt;&lt;object type=&quot;3&quot; unique_id=&quot;369434&quot;&gt;&lt;property id=&quot;20148&quot; value=&quot;5&quot;/&gt;&lt;property id=&quot;20300&quot; value=&quot;Slide 64 - &amp;quot;Marketplace Call Center&amp;quot;&quot;/&gt;&lt;property id=&quot;20307&quot; value=&quot;622&quot;/&gt;&lt;/object&gt;&lt;object type=&quot;3&quot; unique_id=&quot;369435&quot;&gt;&lt;property id=&quot;20148&quot; value=&quot;5&quot;/&gt;&lt;property id=&quot;20300&quot; value=&quot;Slide 65 - &amp;quot;SHOP Call Center&amp;quot;&quot;/&gt;&lt;property id=&quot;20307&quot; value=&quot;623&quot;/&gt;&lt;/object&gt;&lt;object type=&quot;3&quot; unique_id=&quot;369436&quot;&gt;&lt;property id=&quot;20148&quot; value=&quot;5&quot;/&gt;&lt;property id=&quot;20300&quot; value=&quot;Slide 66 - &amp;quot;In-Person Assistance&amp;quot;&quot;/&gt;&lt;property id=&quot;20307&quot; value=&quot;610&quot;/&gt;&lt;/object&gt;&lt;object type=&quot;3&quot; unique_id=&quot;369437&quot;&gt;&lt;property id=&quot;20148&quot; value=&quot;5&quot;/&gt;&lt;property id=&quot;20300&quot; value=&quot;Slide 67 - &amp;quot;Marketplace and People with Medicare&amp;quot;&quot;/&gt;&lt;property id=&quot;20307&quot; value=&quot;611&quot;/&gt;&lt;/object&gt;&lt;object type=&quot;3&quot; unique_id=&quot;369438&quot;&gt;&lt;property id=&quot;20148&quot; value=&quot;5&quot;/&gt;&lt;property id=&quot;20300&quot; value=&quot;Slide 68 - &amp;quot;If You Have a Marketplace Plan First and Then Get Medicare Coverage&amp;quot;&quot;/&gt;&lt;property id=&quot;20307&quot; value=&quot;612&quot;/&gt;&lt;/object&gt;&lt;object type=&quot;3&quot; unique_id=&quot;369439&quot;&gt;&lt;property id=&quot;20148&quot; value=&quot;5&quot;/&gt;&lt;property id=&quot;20300&quot; value=&quot;Slide 69 - &amp;quot;Marketplace/Medicare  Enrollment Considerations&amp;quot;&quot;/&gt;&lt;property id=&quot;20307&quot; value=&quot;613&quot;/&gt;&lt;/object&gt;&lt;object type=&quot;3&quot; unique_id=&quot;369440&quot;&gt;&lt;property id=&quot;20148&quot; value=&quot;5&quot;/&gt;&lt;property id=&quot;20300&quot; value=&quot;Slide 70 - &amp;quot;From Coverage to Care&amp;quot;&quot;/&gt;&lt;property id=&quot;20307&quot; value=&quot;614&quot;/&gt;&lt;/object&gt;&lt;object type=&quot;3&quot; unique_id=&quot;369441&quot;&gt;&lt;property id=&quot;20148&quot; value=&quot;5&quot;/&gt;&lt;property id=&quot;20300&quot; value=&quot;Slide 71 - &amp;quot;Marketplace Appeals&amp;quot;&quot;/&gt;&lt;property id=&quot;20307&quot; value=&quot;625&quot;/&gt;&lt;/object&gt;&lt;object type=&quot;3&quot; unique_id=&quot;369442&quot;&gt;&lt;property id=&quot;20148&quot; value=&quot;5&quot;/&gt;&lt;property id=&quot;20300&quot; value=&quot;Slide 72 - &amp;quot;Key Points to Remember&amp;quot;&quot;/&gt;&lt;property id=&quot;20307&quot; value=&quot;626&quot;/&gt;&lt;/object&gt;&lt;object type=&quot;3&quot; unique_id=&quot;369443&quot;&gt;&lt;property id=&quot;20148&quot; value=&quot;5&quot;/&gt;&lt;property id=&quot;20300&quot; value=&quot;Slide 73 - &amp;quot;Marketplace.cms.gov&amp;quot;&quot;/&gt;&lt;property id=&quot;20307&quot; value=&quot;627&quot;/&gt;&lt;/object&gt;&lt;object type=&quot;3&quot; unique_id=&quot;369444&quot;&gt;&lt;property id=&quot;20148&quot; value=&quot;5&quot;/&gt;&lt;property id=&quot;20300&quot; value=&quot;Slide 74 - &amp;quot; Want More Information  about the Marketplace? &amp;quot;&quot;/&gt;&lt;property id=&quot;20307&quot; value=&quot;628&quot;/&gt;&lt;/object&gt;&lt;/object&gt;&lt;object type=&quot;8&quot; unique_id=&quot;10098&quot;&gt;&lt;/object&gt;&lt;/object&gt;&lt;/database&gt;"/>
  <p:tag name="SECTOMILLISECCONVERTED" val="1"/>
</p:tagLst>
</file>

<file path=ppt/theme/theme1.xml><?xml version="1.0" encoding="utf-8"?>
<a:theme xmlns:a="http://schemas.openxmlformats.org/drawingml/2006/main" name="2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92858</TotalTime>
  <Words>8839</Words>
  <Application>Microsoft Office PowerPoint</Application>
  <PresentationFormat>On-screen Show (4:3)</PresentationFormat>
  <Paragraphs>623</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ＭＳ Ｐゴシック</vt:lpstr>
      <vt:lpstr>Aharoni</vt:lpstr>
      <vt:lpstr>Arial</vt:lpstr>
      <vt:lpstr>Calibri</vt:lpstr>
      <vt:lpstr>Constantia</vt:lpstr>
      <vt:lpstr>Courier New</vt:lpstr>
      <vt:lpstr>Times New Roman</vt:lpstr>
      <vt:lpstr>Wingdings</vt:lpstr>
      <vt:lpstr>2_CMS_template</vt:lpstr>
      <vt:lpstr>2015 Blue Section Header - bulleted list</vt:lpstr>
      <vt:lpstr>Marketplace 101</vt:lpstr>
      <vt:lpstr>Objectives</vt:lpstr>
      <vt:lpstr>What are Health Insurance Marketplaces?</vt:lpstr>
      <vt:lpstr>How Health Insurance Marketplaces Work</vt:lpstr>
      <vt:lpstr>Marketplace Establishment</vt:lpstr>
      <vt:lpstr>Qualified Health Plans (QHPs)</vt:lpstr>
      <vt:lpstr>Qualified Health Plans Cover Essential Health Benefits</vt:lpstr>
      <vt:lpstr>Health Plan Categories</vt:lpstr>
      <vt:lpstr>Catastrophic Health Plans</vt:lpstr>
      <vt:lpstr>Eligibility and Enrollment  in the Individual Market</vt:lpstr>
      <vt:lpstr>Lower Premium Costs</vt:lpstr>
      <vt:lpstr>Ways to Use a Premium Tax Credit</vt:lpstr>
      <vt:lpstr>Who’s Eligible for Cost-Sharing Reductions?</vt:lpstr>
      <vt:lpstr>Medicaid Eligibility</vt:lpstr>
      <vt:lpstr> Eligibility—Medicaid Expansion  </vt:lpstr>
      <vt:lpstr>Application and Eligibility</vt:lpstr>
      <vt:lpstr>Everyone Must:</vt:lpstr>
      <vt:lpstr>1. What is Minimum Essential Coverage?</vt:lpstr>
      <vt:lpstr>What is Minimum Essential Coverage? Continued</vt:lpstr>
      <vt:lpstr>2. Who is Eligible for an Exemption?</vt:lpstr>
      <vt:lpstr>Who is Eligible for an Exemption? Continued</vt:lpstr>
      <vt:lpstr>3. You May Pay a Fee  (Shared Responsibility Payment)</vt:lpstr>
      <vt:lpstr>How much is the fee?</vt:lpstr>
      <vt:lpstr>When You Can Enroll in Coverage</vt:lpstr>
      <vt:lpstr>How to Enroll During a Special Enrollment Period  for a Qualifying Life Event</vt:lpstr>
      <vt:lpstr>How the Federally-facilitated and State-Partnership Marketplaces Work</vt:lpstr>
      <vt:lpstr>Premium Payment</vt:lpstr>
      <vt:lpstr>Marketplace Appeals</vt:lpstr>
      <vt:lpstr>Enrollment Assistance</vt:lpstr>
      <vt:lpstr>Marketplace Call Center</vt:lpstr>
      <vt:lpstr>Small Business Health Options Program (SHOP) Call Center</vt:lpstr>
      <vt:lpstr>Marketplaces and People with Medicare</vt:lpstr>
      <vt:lpstr>From Coverage to Care</vt:lpstr>
      <vt:lpstr>Marketplace.cms.gov</vt:lpstr>
      <vt:lpstr> Want More Information  about the Marketplace? </vt:lpstr>
      <vt:lpstr>Key Points to Remember</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SUSAN GUSTAFSON</cp:lastModifiedBy>
  <cp:revision>2215</cp:revision>
  <cp:lastPrinted>2015-09-17T16:24:38Z</cp:lastPrinted>
  <dcterms:created xsi:type="dcterms:W3CDTF">2012-02-09T22:31:37Z</dcterms:created>
  <dcterms:modified xsi:type="dcterms:W3CDTF">2016-03-03T21:09:28Z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-1438998497</vt:i4>
  </property>
  <property fmtid="{D5CDD505-2E9C-101B-9397-08002B2CF9AE}" pid="3" name="_NewReviewCycle">
    <vt:lpwstr/>
  </property>
  <property fmtid="{D5CDD505-2E9C-101B-9397-08002B2CF9AE}" pid="4" name="_EmailSubject">
    <vt:lpwstr>Files to post and remove on Marketplace.cms.gov</vt:lpwstr>
  </property>
  <property fmtid="{D5CDD505-2E9C-101B-9397-08002B2CF9AE}" pid="5" name="_AuthorEmail">
    <vt:lpwstr>Susan.Gustafson@cms.hhs.gov</vt:lpwstr>
  </property>
  <property fmtid="{D5CDD505-2E9C-101B-9397-08002B2CF9AE}" pid="6" name="_AuthorEmailDisplayName">
    <vt:lpwstr>Gustafson, Susan (CMS/OC)</vt:lpwstr>
  </property>
  <property fmtid="{D5CDD505-2E9C-101B-9397-08002B2CF9AE}" pid="7" name="_PreviousAdHocReviewCycleID">
    <vt:i4>-1674391024</vt:i4>
  </property>
</Properties>
</file>